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23" r:id="rId1"/>
  </p:sldMasterIdLst>
  <p:notesMasterIdLst>
    <p:notesMasterId r:id="rId56"/>
  </p:notesMasterIdLst>
  <p:handoutMasterIdLst>
    <p:handoutMasterId r:id="rId57"/>
  </p:handoutMasterIdLst>
  <p:sldIdLst>
    <p:sldId id="432" r:id="rId2"/>
    <p:sldId id="683" r:id="rId3"/>
    <p:sldId id="684" r:id="rId4"/>
    <p:sldId id="625" r:id="rId5"/>
    <p:sldId id="451" r:id="rId6"/>
    <p:sldId id="452" r:id="rId7"/>
    <p:sldId id="437" r:id="rId8"/>
    <p:sldId id="439" r:id="rId9"/>
    <p:sldId id="448" r:id="rId10"/>
    <p:sldId id="449" r:id="rId11"/>
    <p:sldId id="638" r:id="rId12"/>
    <p:sldId id="436" r:id="rId13"/>
    <p:sldId id="443" r:id="rId14"/>
    <p:sldId id="441" r:id="rId15"/>
    <p:sldId id="435" r:id="rId16"/>
    <p:sldId id="552" r:id="rId17"/>
    <p:sldId id="554" r:id="rId18"/>
    <p:sldId id="555" r:id="rId19"/>
    <p:sldId id="537" r:id="rId20"/>
    <p:sldId id="530" r:id="rId21"/>
    <p:sldId id="531" r:id="rId22"/>
    <p:sldId id="670" r:id="rId23"/>
    <p:sldId id="671" r:id="rId24"/>
    <p:sldId id="672" r:id="rId25"/>
    <p:sldId id="532" r:id="rId26"/>
    <p:sldId id="673" r:id="rId27"/>
    <p:sldId id="674" r:id="rId28"/>
    <p:sldId id="675" r:id="rId29"/>
    <p:sldId id="685" r:id="rId30"/>
    <p:sldId id="676" r:id="rId31"/>
    <p:sldId id="677" r:id="rId32"/>
    <p:sldId id="678" r:id="rId33"/>
    <p:sldId id="679" r:id="rId34"/>
    <p:sldId id="680" r:id="rId35"/>
    <p:sldId id="681" r:id="rId36"/>
    <p:sldId id="682" r:id="rId37"/>
    <p:sldId id="561" r:id="rId38"/>
    <p:sldId id="613" r:id="rId39"/>
    <p:sldId id="565" r:id="rId40"/>
    <p:sldId id="630" r:id="rId41"/>
    <p:sldId id="686" r:id="rId42"/>
    <p:sldId id="669" r:id="rId43"/>
    <p:sldId id="650" r:id="rId44"/>
    <p:sldId id="651" r:id="rId45"/>
    <p:sldId id="652" r:id="rId46"/>
    <p:sldId id="653" r:id="rId47"/>
    <p:sldId id="654" r:id="rId48"/>
    <p:sldId id="655" r:id="rId49"/>
    <p:sldId id="656" r:id="rId50"/>
    <p:sldId id="657" r:id="rId51"/>
    <p:sldId id="658" r:id="rId52"/>
    <p:sldId id="659" r:id="rId53"/>
    <p:sldId id="660" r:id="rId54"/>
    <p:sldId id="687" r:id="rId55"/>
  </p:sldIdLst>
  <p:sldSz cx="9144000" cy="6858000" type="screen4x3"/>
  <p:notesSz cx="6797675" cy="9926638"/>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CC00"/>
    <a:srgbClr val="339966"/>
    <a:srgbClr val="663300"/>
    <a:srgbClr val="CC0000"/>
    <a:srgbClr val="FF6600"/>
    <a:srgbClr val="33CC33"/>
    <a:srgbClr val="FF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89" autoAdjust="0"/>
    <p:restoredTop sz="96339" autoAdjust="0"/>
  </p:normalViewPr>
  <p:slideViewPr>
    <p:cSldViewPr>
      <p:cViewPr varScale="1">
        <p:scale>
          <a:sx n="113" d="100"/>
          <a:sy n="113" d="100"/>
        </p:scale>
        <p:origin x="-19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5" d="100"/>
          <a:sy n="55" d="100"/>
        </p:scale>
        <p:origin x="-1938" y="-96"/>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7378" name="Rectangle 2"/>
          <p:cNvSpPr>
            <a:spLocks noGrp="1" noChangeArrowheads="1"/>
          </p:cNvSpPr>
          <p:nvPr>
            <p:ph type="hdr" sz="quarte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221" tIns="44111" rIns="88221" bIns="44111" numCol="1" anchor="t" anchorCtr="0" compatLnSpc="1">
            <a:prstTxWarp prst="textNoShape">
              <a:avLst/>
            </a:prstTxWarp>
          </a:bodyPr>
          <a:lstStyle>
            <a:lvl1pPr defTabSz="882650">
              <a:defRPr sz="1200">
                <a:latin typeface="Calibri" pitchFamily="34" charset="0"/>
              </a:defRPr>
            </a:lvl1pPr>
          </a:lstStyle>
          <a:p>
            <a:endParaRPr lang="tr-TR" altLang="tr-TR"/>
          </a:p>
        </p:txBody>
      </p:sp>
      <p:sp>
        <p:nvSpPr>
          <p:cNvPr id="357379" name="Rectangle 3"/>
          <p:cNvSpPr>
            <a:spLocks noGrp="1" noChangeArrowheads="1"/>
          </p:cNvSpPr>
          <p:nvPr>
            <p:ph type="dt" sz="quarter" idx="1"/>
          </p:nvPr>
        </p:nvSpPr>
        <p:spPr bwMode="auto">
          <a:xfrm>
            <a:off x="3849688"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221" tIns="44111" rIns="88221" bIns="44111" numCol="1" anchor="t" anchorCtr="0" compatLnSpc="1">
            <a:prstTxWarp prst="textNoShape">
              <a:avLst/>
            </a:prstTxWarp>
          </a:bodyPr>
          <a:lstStyle>
            <a:lvl1pPr algn="r" defTabSz="882650">
              <a:defRPr sz="1200">
                <a:latin typeface="Calibri" pitchFamily="34" charset="0"/>
              </a:defRPr>
            </a:lvl1pPr>
          </a:lstStyle>
          <a:p>
            <a:endParaRPr lang="tr-TR" altLang="tr-TR"/>
          </a:p>
        </p:txBody>
      </p:sp>
      <p:sp>
        <p:nvSpPr>
          <p:cNvPr id="357380" name="Rectangle 4"/>
          <p:cNvSpPr>
            <a:spLocks noGrp="1" noChangeArrowheads="1"/>
          </p:cNvSpPr>
          <p:nvPr>
            <p:ph type="ftr" sz="quarter" idx="2"/>
          </p:nvPr>
        </p:nvSpPr>
        <p:spPr bwMode="auto">
          <a:xfrm>
            <a:off x="0" y="942975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221" tIns="44111" rIns="88221" bIns="44111" numCol="1" anchor="b" anchorCtr="0" compatLnSpc="1">
            <a:prstTxWarp prst="textNoShape">
              <a:avLst/>
            </a:prstTxWarp>
          </a:bodyPr>
          <a:lstStyle>
            <a:lvl1pPr defTabSz="882650">
              <a:defRPr sz="1200">
                <a:latin typeface="Calibri" pitchFamily="34" charset="0"/>
              </a:defRPr>
            </a:lvl1pPr>
          </a:lstStyle>
          <a:p>
            <a:endParaRPr lang="tr-TR" altLang="tr-TR"/>
          </a:p>
        </p:txBody>
      </p:sp>
      <p:sp>
        <p:nvSpPr>
          <p:cNvPr id="357381" name="Rectangle 5"/>
          <p:cNvSpPr>
            <a:spLocks noGrp="1" noChangeArrowheads="1"/>
          </p:cNvSpPr>
          <p:nvPr>
            <p:ph type="sldNum" sz="quarter" idx="3"/>
          </p:nvPr>
        </p:nvSpPr>
        <p:spPr bwMode="auto">
          <a:xfrm>
            <a:off x="3849688" y="942975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221" tIns="44111" rIns="88221" bIns="44111" numCol="1" anchor="b" anchorCtr="0" compatLnSpc="1">
            <a:prstTxWarp prst="textNoShape">
              <a:avLst/>
            </a:prstTxWarp>
          </a:bodyPr>
          <a:lstStyle>
            <a:lvl1pPr algn="r" defTabSz="882650">
              <a:defRPr sz="1200">
                <a:latin typeface="Calibri" pitchFamily="34" charset="0"/>
              </a:defRPr>
            </a:lvl1pPr>
          </a:lstStyle>
          <a:p>
            <a:fld id="{FDECE507-608A-4953-AAB7-BE1233A7D68B}" type="slidenum">
              <a:rPr lang="tr-TR" altLang="tr-TR"/>
              <a:pPr/>
              <a:t>‹#›</a:t>
            </a:fld>
            <a:endParaRPr lang="tr-TR" altLang="tr-TR"/>
          </a:p>
        </p:txBody>
      </p:sp>
    </p:spTree>
    <p:extLst>
      <p:ext uri="{BB962C8B-B14F-4D97-AF65-F5344CB8AC3E}">
        <p14:creationId xmlns:p14="http://schemas.microsoft.com/office/powerpoint/2010/main" val="31403404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5562" tIns="47781" rIns="95562" bIns="47781" numCol="1" anchor="t" anchorCtr="0" compatLnSpc="1">
            <a:prstTxWarp prst="textNoShape">
              <a:avLst/>
            </a:prstTxWarp>
          </a:bodyPr>
          <a:lstStyle>
            <a:lvl1pPr defTabSz="955675">
              <a:defRPr sz="1300">
                <a:latin typeface="Calibri" pitchFamily="34" charset="0"/>
              </a:defRPr>
            </a:lvl1pPr>
          </a:lstStyle>
          <a:p>
            <a:endParaRPr lang="tr-TR" altLang="tr-TR"/>
          </a:p>
        </p:txBody>
      </p:sp>
      <p:sp>
        <p:nvSpPr>
          <p:cNvPr id="12291" name="Rectangle 3"/>
          <p:cNvSpPr>
            <a:spLocks noGrp="1" noChangeArrowheads="1"/>
          </p:cNvSpPr>
          <p:nvPr>
            <p:ph type="dt" idx="1"/>
          </p:nvPr>
        </p:nvSpPr>
        <p:spPr bwMode="auto">
          <a:xfrm>
            <a:off x="3849688" y="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5562" tIns="47781" rIns="95562" bIns="47781" numCol="1" anchor="t" anchorCtr="0" compatLnSpc="1">
            <a:prstTxWarp prst="textNoShape">
              <a:avLst/>
            </a:prstTxWarp>
          </a:bodyPr>
          <a:lstStyle>
            <a:lvl1pPr algn="r" defTabSz="955675">
              <a:defRPr sz="1300">
                <a:latin typeface="Calibri" pitchFamily="34" charset="0"/>
              </a:defRPr>
            </a:lvl1pPr>
          </a:lstStyle>
          <a:p>
            <a:endParaRPr lang="tr-TR" altLang="tr-TR"/>
          </a:p>
        </p:txBody>
      </p:sp>
      <p:sp>
        <p:nvSpPr>
          <p:cNvPr id="2662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679450" y="4714875"/>
            <a:ext cx="5438775" cy="446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5562" tIns="47781" rIns="95562" bIns="47781"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12294" name="Rectangle 6"/>
          <p:cNvSpPr>
            <a:spLocks noGrp="1" noChangeArrowheads="1"/>
          </p:cNvSpPr>
          <p:nvPr>
            <p:ph type="ftr" sz="quarter" idx="4"/>
          </p:nvPr>
        </p:nvSpPr>
        <p:spPr bwMode="auto">
          <a:xfrm>
            <a:off x="0" y="942975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5562" tIns="47781" rIns="95562" bIns="47781" numCol="1" anchor="b" anchorCtr="0" compatLnSpc="1">
            <a:prstTxWarp prst="textNoShape">
              <a:avLst/>
            </a:prstTxWarp>
          </a:bodyPr>
          <a:lstStyle>
            <a:lvl1pPr defTabSz="955675">
              <a:defRPr sz="1300">
                <a:latin typeface="Calibri" pitchFamily="34" charset="0"/>
              </a:defRPr>
            </a:lvl1pPr>
          </a:lstStyle>
          <a:p>
            <a:endParaRPr lang="tr-TR" altLang="tr-TR"/>
          </a:p>
        </p:txBody>
      </p:sp>
      <p:sp>
        <p:nvSpPr>
          <p:cNvPr id="12295" name="Rectangle 7"/>
          <p:cNvSpPr>
            <a:spLocks noGrp="1" noChangeArrowheads="1"/>
          </p:cNvSpPr>
          <p:nvPr>
            <p:ph type="sldNum" sz="quarter" idx="5"/>
          </p:nvPr>
        </p:nvSpPr>
        <p:spPr bwMode="auto">
          <a:xfrm>
            <a:off x="3849688" y="9429750"/>
            <a:ext cx="294640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5562" tIns="47781" rIns="95562" bIns="47781" numCol="1" anchor="b" anchorCtr="0" compatLnSpc="1">
            <a:prstTxWarp prst="textNoShape">
              <a:avLst/>
            </a:prstTxWarp>
          </a:bodyPr>
          <a:lstStyle>
            <a:lvl1pPr algn="r" defTabSz="955675">
              <a:defRPr sz="1300">
                <a:latin typeface="Calibri" pitchFamily="34" charset="0"/>
              </a:defRPr>
            </a:lvl1pPr>
          </a:lstStyle>
          <a:p>
            <a:fld id="{F1C20A19-91C7-4202-8ED8-FF95EBD3E654}" type="slidenum">
              <a:rPr lang="tr-TR" altLang="tr-TR"/>
              <a:pPr/>
              <a:t>‹#›</a:t>
            </a:fld>
            <a:endParaRPr lang="tr-TR" altLang="tr-TR"/>
          </a:p>
        </p:txBody>
      </p:sp>
    </p:spTree>
    <p:extLst>
      <p:ext uri="{BB962C8B-B14F-4D97-AF65-F5344CB8AC3E}">
        <p14:creationId xmlns:p14="http://schemas.microsoft.com/office/powerpoint/2010/main" val="2712342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65570" name="Group 2"/>
          <p:cNvGrpSpPr>
            <a:grpSpLocks/>
          </p:cNvGrpSpPr>
          <p:nvPr/>
        </p:nvGrpSpPr>
        <p:grpSpPr bwMode="auto">
          <a:xfrm>
            <a:off x="3175" y="4267200"/>
            <a:ext cx="9140825" cy="2590800"/>
            <a:chOff x="2" y="2688"/>
            <a:chExt cx="5758" cy="1632"/>
          </a:xfrm>
        </p:grpSpPr>
        <p:sp>
          <p:nvSpPr>
            <p:cNvPr id="365571" name="Freeform 3"/>
            <p:cNvSpPr>
              <a:spLocks/>
            </p:cNvSpPr>
            <p:nvPr/>
          </p:nvSpPr>
          <p:spPr bwMode="hidden">
            <a:xfrm>
              <a:off x="2" y="2688"/>
              <a:ext cx="5758" cy="1632"/>
            </a:xfrm>
            <a:custGeom>
              <a:avLst/>
              <a:gdLst>
                <a:gd name="T0" fmla="*/ 5740 w 5740"/>
                <a:gd name="T1" fmla="*/ 4316 h 4316"/>
                <a:gd name="T2" fmla="*/ 0 w 5740"/>
                <a:gd name="T3" fmla="*/ 4316 h 4316"/>
                <a:gd name="T4" fmla="*/ 0 w 5740"/>
                <a:gd name="T5" fmla="*/ 0 h 4316"/>
                <a:gd name="T6" fmla="*/ 5740 w 5740"/>
                <a:gd name="T7" fmla="*/ 0 h 4316"/>
                <a:gd name="T8" fmla="*/ 5740 w 5740"/>
                <a:gd name="T9" fmla="*/ 4316 h 4316"/>
                <a:gd name="T10" fmla="*/ 5740 w 5740"/>
                <a:gd name="T11" fmla="*/ 4316 h 4316"/>
              </a:gdLst>
              <a:ahLst/>
              <a:cxnLst>
                <a:cxn ang="0">
                  <a:pos x="T0" y="T1"/>
                </a:cxn>
                <a:cxn ang="0">
                  <a:pos x="T2" y="T3"/>
                </a:cxn>
                <a:cxn ang="0">
                  <a:pos x="T4" y="T5"/>
                </a:cxn>
                <a:cxn ang="0">
                  <a:pos x="T6" y="T7"/>
                </a:cxn>
                <a:cxn ang="0">
                  <a:pos x="T8" y="T9"/>
                </a:cxn>
                <a:cxn ang="0">
                  <a:pos x="T10" y="T11"/>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nvGrpSpPr>
            <p:cNvPr id="365572" name="Group 4"/>
            <p:cNvGrpSpPr>
              <a:grpSpLocks/>
            </p:cNvGrpSpPr>
            <p:nvPr userDrawn="1"/>
          </p:nvGrpSpPr>
          <p:grpSpPr bwMode="auto">
            <a:xfrm>
              <a:off x="3528" y="3715"/>
              <a:ext cx="792" cy="521"/>
              <a:chOff x="3527" y="3715"/>
              <a:chExt cx="792" cy="521"/>
            </a:xfrm>
          </p:grpSpPr>
          <p:sp>
            <p:nvSpPr>
              <p:cNvPr id="365573"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74"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75"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76"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77"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78" name="Freeform 10"/>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579" name="Freeform 11"/>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580" name="Freeform 12"/>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581" name="Freeform 13"/>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582" name="Freeform 14"/>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583"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grpSp>
        <p:grpSp>
          <p:nvGrpSpPr>
            <p:cNvPr id="365584" name="Group 16"/>
            <p:cNvGrpSpPr>
              <a:grpSpLocks/>
            </p:cNvGrpSpPr>
            <p:nvPr userDrawn="1"/>
          </p:nvGrpSpPr>
          <p:grpSpPr bwMode="auto">
            <a:xfrm>
              <a:off x="1776" y="3631"/>
              <a:ext cx="1626" cy="683"/>
              <a:chOff x="1776" y="3631"/>
              <a:chExt cx="1626" cy="683"/>
            </a:xfrm>
          </p:grpSpPr>
          <p:sp>
            <p:nvSpPr>
              <p:cNvPr id="365585"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86"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87"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88"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89"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90"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91"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92"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593" name="Freeform 25"/>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594" name="Freeform 26"/>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595" name="Freeform 27"/>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596" name="Freeform 28"/>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597"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598"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599" name="Freeform 31"/>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00" name="Freeform 32"/>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01" name="Freeform 33"/>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02"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grpSp>
          <p:nvGrpSpPr>
            <p:cNvPr id="365603" name="Group 35"/>
            <p:cNvGrpSpPr>
              <a:grpSpLocks/>
            </p:cNvGrpSpPr>
            <p:nvPr userDrawn="1"/>
          </p:nvGrpSpPr>
          <p:grpSpPr bwMode="auto">
            <a:xfrm>
              <a:off x="4128" y="3360"/>
              <a:ext cx="1351" cy="821"/>
              <a:chOff x="4128" y="3360"/>
              <a:chExt cx="1351" cy="821"/>
            </a:xfrm>
          </p:grpSpPr>
          <p:sp>
            <p:nvSpPr>
              <p:cNvPr id="365604" name="Freeform 36"/>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05" name="Freeform 37"/>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06" name="Freeform 38"/>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07" name="Freeform 39"/>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08" name="Freeform 40"/>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09" name="Freeform 41"/>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10" name="Freeform 42"/>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11"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12" name="Freeform 44"/>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13" name="Freeform 45"/>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14" name="Freeform 46"/>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15"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616"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617"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618"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619"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620"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grpSp>
        <p:grpSp>
          <p:nvGrpSpPr>
            <p:cNvPr id="365621" name="Group 53"/>
            <p:cNvGrpSpPr>
              <a:grpSpLocks/>
            </p:cNvGrpSpPr>
            <p:nvPr userDrawn="1"/>
          </p:nvGrpSpPr>
          <p:grpSpPr bwMode="auto">
            <a:xfrm>
              <a:off x="5280" y="3024"/>
              <a:ext cx="425" cy="258"/>
              <a:chOff x="5280" y="3024"/>
              <a:chExt cx="425" cy="258"/>
            </a:xfrm>
          </p:grpSpPr>
          <p:sp>
            <p:nvSpPr>
              <p:cNvPr id="365622" name="Freeform 54"/>
              <p:cNvSpPr>
                <a:spLocks/>
              </p:cNvSpPr>
              <p:nvPr/>
            </p:nvSpPr>
            <p:spPr bwMode="hidden">
              <a:xfrm>
                <a:off x="5280" y="3186"/>
                <a:ext cx="383" cy="96"/>
              </a:xfrm>
              <a:custGeom>
                <a:avLst/>
                <a:gdLst>
                  <a:gd name="T0" fmla="*/ 20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09 w 382"/>
                  <a:gd name="T19" fmla="*/ 96 h 96"/>
                  <a:gd name="T20" fmla="*/ 263 w 382"/>
                  <a:gd name="T21" fmla="*/ 90 h 96"/>
                  <a:gd name="T22" fmla="*/ 311 w 382"/>
                  <a:gd name="T23" fmla="*/ 84 h 96"/>
                  <a:gd name="T24" fmla="*/ 352 w 382"/>
                  <a:gd name="T25" fmla="*/ 66 h 96"/>
                  <a:gd name="T26" fmla="*/ 382 w 382"/>
                  <a:gd name="T27" fmla="*/ 42 h 96"/>
                  <a:gd name="T28" fmla="*/ 376 w 382"/>
                  <a:gd name="T29" fmla="*/ 42 h 96"/>
                  <a:gd name="T30" fmla="*/ 346 w 382"/>
                  <a:gd name="T31" fmla="*/ 66 h 96"/>
                  <a:gd name="T32" fmla="*/ 305 w 382"/>
                  <a:gd name="T33" fmla="*/ 78 h 96"/>
                  <a:gd name="T34" fmla="*/ 263 w 382"/>
                  <a:gd name="T35" fmla="*/ 90 h 96"/>
                  <a:gd name="T36" fmla="*/ 209 w 382"/>
                  <a:gd name="T37" fmla="*/ 96 h 96"/>
                  <a:gd name="T38" fmla="*/ 209 w 382"/>
                  <a:gd name="T39"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23"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24"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25"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26"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27" name="Freeform 59"/>
              <p:cNvSpPr>
                <a:spLocks/>
              </p:cNvSpPr>
              <p:nvPr/>
            </p:nvSpPr>
            <p:spPr bwMode="hidden">
              <a:xfrm>
                <a:off x="5489" y="3042"/>
                <a:ext cx="186" cy="210"/>
              </a:xfrm>
              <a:custGeom>
                <a:avLst/>
                <a:gdLst>
                  <a:gd name="T0" fmla="*/ 0 w 185"/>
                  <a:gd name="T1" fmla="*/ 6 h 210"/>
                  <a:gd name="T2" fmla="*/ 66 w 185"/>
                  <a:gd name="T3" fmla="*/ 12 h 210"/>
                  <a:gd name="T4" fmla="*/ 119 w 185"/>
                  <a:gd name="T5" fmla="*/ 36 h 210"/>
                  <a:gd name="T6" fmla="*/ 155 w 185"/>
                  <a:gd name="T7" fmla="*/ 72 h 210"/>
                  <a:gd name="T8" fmla="*/ 161 w 185"/>
                  <a:gd name="T9" fmla="*/ 90 h 210"/>
                  <a:gd name="T10" fmla="*/ 167 w 185"/>
                  <a:gd name="T11" fmla="*/ 114 h 210"/>
                  <a:gd name="T12" fmla="*/ 161 w 185"/>
                  <a:gd name="T13" fmla="*/ 138 h 210"/>
                  <a:gd name="T14" fmla="*/ 149 w 185"/>
                  <a:gd name="T15" fmla="*/ 162 h 210"/>
                  <a:gd name="T16" fmla="*/ 119 w 185"/>
                  <a:gd name="T17" fmla="*/ 180 h 210"/>
                  <a:gd name="T18" fmla="*/ 90 w 185"/>
                  <a:gd name="T19" fmla="*/ 198 h 210"/>
                  <a:gd name="T20" fmla="*/ 96 w 185"/>
                  <a:gd name="T21" fmla="*/ 210 h 210"/>
                  <a:gd name="T22" fmla="*/ 131 w 185"/>
                  <a:gd name="T23" fmla="*/ 192 h 210"/>
                  <a:gd name="T24" fmla="*/ 161 w 185"/>
                  <a:gd name="T25" fmla="*/ 168 h 210"/>
                  <a:gd name="T26" fmla="*/ 179 w 185"/>
                  <a:gd name="T27" fmla="*/ 144 h 210"/>
                  <a:gd name="T28" fmla="*/ 185 w 185"/>
                  <a:gd name="T29" fmla="*/ 114 h 210"/>
                  <a:gd name="T30" fmla="*/ 179 w 185"/>
                  <a:gd name="T31" fmla="*/ 90 h 210"/>
                  <a:gd name="T32" fmla="*/ 173 w 185"/>
                  <a:gd name="T33" fmla="*/ 66 h 210"/>
                  <a:gd name="T34" fmla="*/ 155 w 185"/>
                  <a:gd name="T35" fmla="*/ 48 h 210"/>
                  <a:gd name="T36" fmla="*/ 13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5628"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nvGrpSpPr>
              <p:cNvPr id="365629" name="Group 61"/>
              <p:cNvGrpSpPr>
                <a:grpSpLocks/>
              </p:cNvGrpSpPr>
              <p:nvPr/>
            </p:nvGrpSpPr>
            <p:grpSpPr bwMode="auto">
              <a:xfrm>
                <a:off x="5381" y="3085"/>
                <a:ext cx="227" cy="132"/>
                <a:chOff x="5381" y="3085"/>
                <a:chExt cx="227" cy="132"/>
              </a:xfrm>
            </p:grpSpPr>
            <p:sp>
              <p:nvSpPr>
                <p:cNvPr id="365630"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631"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632"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5633"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grpSp>
        </p:grpSp>
      </p:grpSp>
      <p:sp>
        <p:nvSpPr>
          <p:cNvPr id="365634" name="Rectangle 66"/>
          <p:cNvSpPr>
            <a:spLocks noGrp="1" noChangeArrowheads="1"/>
          </p:cNvSpPr>
          <p:nvPr>
            <p:ph type="ctrTitle" sz="quarter"/>
          </p:nvPr>
        </p:nvSpPr>
        <p:spPr>
          <a:xfrm>
            <a:off x="685800" y="1692275"/>
            <a:ext cx="7772400" cy="1736725"/>
          </a:xfrm>
        </p:spPr>
        <p:txBody>
          <a:bodyPr anchor="b"/>
          <a:lstStyle>
            <a:lvl1pPr>
              <a:defRPr sz="5400"/>
            </a:lvl1pPr>
          </a:lstStyle>
          <a:p>
            <a:pPr lvl="0"/>
            <a:r>
              <a:rPr lang="tr-TR" altLang="tr-TR" noProof="0" smtClean="0"/>
              <a:t>Asıl başlık stili için tıklatın</a:t>
            </a:r>
          </a:p>
        </p:txBody>
      </p:sp>
      <p:sp>
        <p:nvSpPr>
          <p:cNvPr id="365635"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tr-TR" altLang="tr-TR" noProof="0" smtClean="0"/>
              <a:t>Asıl alt başlık stilini düzenlemek için tıklatın</a:t>
            </a:r>
          </a:p>
        </p:txBody>
      </p:sp>
      <p:sp>
        <p:nvSpPr>
          <p:cNvPr id="365636" name="Rectangle 68"/>
          <p:cNvSpPr>
            <a:spLocks noGrp="1" noChangeArrowheads="1"/>
          </p:cNvSpPr>
          <p:nvPr>
            <p:ph type="dt" sz="quarter" idx="2"/>
          </p:nvPr>
        </p:nvSpPr>
        <p:spPr>
          <a:xfrm>
            <a:off x="457200" y="6248400"/>
            <a:ext cx="2133600" cy="457200"/>
          </a:xfrm>
        </p:spPr>
        <p:txBody>
          <a:bodyPr/>
          <a:lstStyle>
            <a:lvl1pPr>
              <a:defRPr/>
            </a:lvl1pPr>
          </a:lstStyle>
          <a:p>
            <a:fld id="{0F19F6DF-3FD2-471D-9634-0E960BC42CD4}" type="datetime1">
              <a:rPr lang="tr-TR" altLang="tr-TR"/>
              <a:pPr/>
              <a:t>3.10.2024</a:t>
            </a:fld>
            <a:endParaRPr lang="tr-TR" altLang="tr-TR"/>
          </a:p>
        </p:txBody>
      </p:sp>
      <p:sp>
        <p:nvSpPr>
          <p:cNvPr id="365637" name="Rectangle 69"/>
          <p:cNvSpPr>
            <a:spLocks noGrp="1" noChangeArrowheads="1"/>
          </p:cNvSpPr>
          <p:nvPr>
            <p:ph type="ftr" sz="quarter" idx="3"/>
          </p:nvPr>
        </p:nvSpPr>
        <p:spPr>
          <a:xfrm>
            <a:off x="3124200" y="6248400"/>
            <a:ext cx="2895600" cy="457200"/>
          </a:xfrm>
        </p:spPr>
        <p:txBody>
          <a:bodyPr/>
          <a:lstStyle>
            <a:lvl1pPr>
              <a:defRPr/>
            </a:lvl1pPr>
          </a:lstStyle>
          <a:p>
            <a:endParaRPr lang="tr-TR" altLang="tr-TR"/>
          </a:p>
        </p:txBody>
      </p:sp>
      <p:sp>
        <p:nvSpPr>
          <p:cNvPr id="365638" name="Rectangle 70"/>
          <p:cNvSpPr>
            <a:spLocks noGrp="1" noChangeArrowheads="1"/>
          </p:cNvSpPr>
          <p:nvPr>
            <p:ph type="sldNum" sz="quarter" idx="4"/>
          </p:nvPr>
        </p:nvSpPr>
        <p:spPr>
          <a:xfrm>
            <a:off x="6553200" y="6248400"/>
            <a:ext cx="2133600" cy="457200"/>
          </a:xfrm>
        </p:spPr>
        <p:txBody>
          <a:bodyPr/>
          <a:lstStyle>
            <a:lvl1pPr>
              <a:defRPr/>
            </a:lvl1pPr>
          </a:lstStyle>
          <a:p>
            <a:fld id="{FB056E5C-0A63-4FD3-8703-52D4B6E08294}" type="slidenum">
              <a:rPr lang="tr-TR" altLang="tr-TR"/>
              <a:pPr/>
              <a:t>‹#›</a:t>
            </a:fld>
            <a:endParaRPr lang="tr-TR" altLang="tr-T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fld id="{D1B26E99-D5DD-4B47-9E6D-14119F10586A}" type="datetime1">
              <a:rPr lang="tr-TR" altLang="tr-TR"/>
              <a:pPr/>
              <a:t>3.10.2024</a:t>
            </a:fld>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03813A9F-2C64-4E54-BCCD-A7AAD4A258D1}" type="slidenum">
              <a:rPr lang="tr-TR" altLang="tr-TR"/>
              <a:pPr/>
              <a:t>‹#›</a:t>
            </a:fld>
            <a:endParaRPr lang="tr-TR" altLang="tr-TR"/>
          </a:p>
        </p:txBody>
      </p:sp>
    </p:spTree>
    <p:extLst>
      <p:ext uri="{BB962C8B-B14F-4D97-AF65-F5344CB8AC3E}">
        <p14:creationId xmlns:p14="http://schemas.microsoft.com/office/powerpoint/2010/main" val="1273599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48350"/>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7813"/>
            <a:ext cx="6019800"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fld id="{9044126B-2051-400B-A8F2-50A5D3F188BD}" type="datetime1">
              <a:rPr lang="tr-TR" altLang="tr-TR"/>
              <a:pPr/>
              <a:t>3.10.2024</a:t>
            </a:fld>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8DA400F0-EE02-4420-885D-F738639AE13E}" type="slidenum">
              <a:rPr lang="tr-TR" altLang="tr-TR"/>
              <a:pPr/>
              <a:t>‹#›</a:t>
            </a:fld>
            <a:endParaRPr lang="tr-TR" altLang="tr-TR"/>
          </a:p>
        </p:txBody>
      </p:sp>
    </p:spTree>
    <p:extLst>
      <p:ext uri="{BB962C8B-B14F-4D97-AF65-F5344CB8AC3E}">
        <p14:creationId xmlns:p14="http://schemas.microsoft.com/office/powerpoint/2010/main" val="13515848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tr-TR"/>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a:xfrm>
            <a:off x="457200" y="6245225"/>
            <a:ext cx="2133600" cy="476250"/>
          </a:xfrm>
        </p:spPr>
        <p:txBody>
          <a:bodyPr/>
          <a:lstStyle>
            <a:lvl1pPr>
              <a:defRPr/>
            </a:lvl1pPr>
          </a:lstStyle>
          <a:p>
            <a:fld id="{8F677D1D-5EC8-4E4B-AE35-138257D84F0E}" type="datetime1">
              <a:rPr lang="tr-TR" altLang="tr-TR"/>
              <a:pPr/>
              <a:t>3.10.2024</a:t>
            </a:fld>
            <a:endParaRPr lang="tr-TR" altLang="tr-T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tr-TR" altLang="tr-TR"/>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AB50DECE-3A37-4E2F-AA76-29B307CFC185}" type="slidenum">
              <a:rPr lang="tr-TR" altLang="tr-TR"/>
              <a:pPr/>
              <a:t>‹#›</a:t>
            </a:fld>
            <a:endParaRPr lang="tr-TR" altLang="tr-TR"/>
          </a:p>
        </p:txBody>
      </p:sp>
    </p:spTree>
    <p:extLst>
      <p:ext uri="{BB962C8B-B14F-4D97-AF65-F5344CB8AC3E}">
        <p14:creationId xmlns:p14="http://schemas.microsoft.com/office/powerpoint/2010/main" val="303186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fld id="{DDB4D60D-1DAE-4F48-AC3D-463D90AF2787}" type="datetime1">
              <a:rPr lang="tr-TR" altLang="tr-TR"/>
              <a:pPr/>
              <a:t>3.10.2024</a:t>
            </a:fld>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D5029383-F8BE-423D-BEAD-6068831BAAE6}" type="slidenum">
              <a:rPr lang="tr-TR" altLang="tr-TR"/>
              <a:pPr/>
              <a:t>‹#›</a:t>
            </a:fld>
            <a:endParaRPr lang="tr-TR" altLang="tr-TR"/>
          </a:p>
        </p:txBody>
      </p:sp>
    </p:spTree>
    <p:extLst>
      <p:ext uri="{BB962C8B-B14F-4D97-AF65-F5344CB8AC3E}">
        <p14:creationId xmlns:p14="http://schemas.microsoft.com/office/powerpoint/2010/main" val="1956974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4378999-CDFD-438D-B277-98379697941C}" type="datetime1">
              <a:rPr lang="tr-TR" altLang="tr-TR"/>
              <a:pPr/>
              <a:t>3.10.2024</a:t>
            </a:fld>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844A3855-35C6-40E3-8D62-B3D200D95AD8}" type="slidenum">
              <a:rPr lang="tr-TR" altLang="tr-TR"/>
              <a:pPr/>
              <a:t>‹#›</a:t>
            </a:fld>
            <a:endParaRPr lang="tr-TR" altLang="tr-TR"/>
          </a:p>
        </p:txBody>
      </p:sp>
    </p:spTree>
    <p:extLst>
      <p:ext uri="{BB962C8B-B14F-4D97-AF65-F5344CB8AC3E}">
        <p14:creationId xmlns:p14="http://schemas.microsoft.com/office/powerpoint/2010/main" val="2042178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lvl1pPr>
              <a:defRPr/>
            </a:lvl1pPr>
          </a:lstStyle>
          <a:p>
            <a:fld id="{FB08CEBA-7AC9-451B-A732-4FA814819433}" type="datetime1">
              <a:rPr lang="tr-TR" altLang="tr-TR"/>
              <a:pPr/>
              <a:t>3.10.2024</a:t>
            </a:fld>
            <a:endParaRPr lang="tr-TR" altLang="tr-TR"/>
          </a:p>
        </p:txBody>
      </p:sp>
      <p:sp>
        <p:nvSpPr>
          <p:cNvPr id="6" name="Footer Placeholder 5"/>
          <p:cNvSpPr>
            <a:spLocks noGrp="1"/>
          </p:cNvSpPr>
          <p:nvPr>
            <p:ph type="ftr" sz="quarter" idx="11"/>
          </p:nvPr>
        </p:nvSpPr>
        <p:spPr/>
        <p:txBody>
          <a:bodyPr/>
          <a:lstStyle>
            <a:lvl1pPr>
              <a:defRPr/>
            </a:lvl1pPr>
          </a:lstStyle>
          <a:p>
            <a:endParaRPr lang="tr-TR" altLang="tr-TR"/>
          </a:p>
        </p:txBody>
      </p:sp>
      <p:sp>
        <p:nvSpPr>
          <p:cNvPr id="7" name="Slide Number Placeholder 6"/>
          <p:cNvSpPr>
            <a:spLocks noGrp="1"/>
          </p:cNvSpPr>
          <p:nvPr>
            <p:ph type="sldNum" sz="quarter" idx="12"/>
          </p:nvPr>
        </p:nvSpPr>
        <p:spPr/>
        <p:txBody>
          <a:bodyPr/>
          <a:lstStyle>
            <a:lvl1pPr>
              <a:defRPr/>
            </a:lvl1pPr>
          </a:lstStyle>
          <a:p>
            <a:fld id="{F0FAF2AA-94C7-45AA-B5D9-0D54877EBF90}" type="slidenum">
              <a:rPr lang="tr-TR" altLang="tr-TR"/>
              <a:pPr/>
              <a:t>‹#›</a:t>
            </a:fld>
            <a:endParaRPr lang="tr-TR" altLang="tr-TR"/>
          </a:p>
        </p:txBody>
      </p:sp>
    </p:spTree>
    <p:extLst>
      <p:ext uri="{BB962C8B-B14F-4D97-AF65-F5344CB8AC3E}">
        <p14:creationId xmlns:p14="http://schemas.microsoft.com/office/powerpoint/2010/main" val="2057878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lvl1pPr>
              <a:defRPr/>
            </a:lvl1pPr>
          </a:lstStyle>
          <a:p>
            <a:fld id="{C0BAC0F7-8FBF-4940-B6F8-D4C43B896142}" type="datetime1">
              <a:rPr lang="tr-TR" altLang="tr-TR"/>
              <a:pPr/>
              <a:t>3.10.2024</a:t>
            </a:fld>
            <a:endParaRPr lang="tr-TR" altLang="tr-TR"/>
          </a:p>
        </p:txBody>
      </p:sp>
      <p:sp>
        <p:nvSpPr>
          <p:cNvPr id="8" name="Footer Placeholder 7"/>
          <p:cNvSpPr>
            <a:spLocks noGrp="1"/>
          </p:cNvSpPr>
          <p:nvPr>
            <p:ph type="ftr" sz="quarter" idx="11"/>
          </p:nvPr>
        </p:nvSpPr>
        <p:spPr/>
        <p:txBody>
          <a:bodyPr/>
          <a:lstStyle>
            <a:lvl1pPr>
              <a:defRPr/>
            </a:lvl1pPr>
          </a:lstStyle>
          <a:p>
            <a:endParaRPr lang="tr-TR" altLang="tr-TR"/>
          </a:p>
        </p:txBody>
      </p:sp>
      <p:sp>
        <p:nvSpPr>
          <p:cNvPr id="9" name="Slide Number Placeholder 8"/>
          <p:cNvSpPr>
            <a:spLocks noGrp="1"/>
          </p:cNvSpPr>
          <p:nvPr>
            <p:ph type="sldNum" sz="quarter" idx="12"/>
          </p:nvPr>
        </p:nvSpPr>
        <p:spPr/>
        <p:txBody>
          <a:bodyPr/>
          <a:lstStyle>
            <a:lvl1pPr>
              <a:defRPr/>
            </a:lvl1pPr>
          </a:lstStyle>
          <a:p>
            <a:fld id="{CA03BC7F-A0C5-4180-ABB3-9EA99CA7F522}" type="slidenum">
              <a:rPr lang="tr-TR" altLang="tr-TR"/>
              <a:pPr/>
              <a:t>‹#›</a:t>
            </a:fld>
            <a:endParaRPr lang="tr-TR" altLang="tr-TR"/>
          </a:p>
        </p:txBody>
      </p:sp>
    </p:spTree>
    <p:extLst>
      <p:ext uri="{BB962C8B-B14F-4D97-AF65-F5344CB8AC3E}">
        <p14:creationId xmlns:p14="http://schemas.microsoft.com/office/powerpoint/2010/main" val="3866373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lvl1pPr>
              <a:defRPr/>
            </a:lvl1pPr>
          </a:lstStyle>
          <a:p>
            <a:fld id="{7442DFBC-90E0-456F-BEB3-C087E81B3708}" type="datetime1">
              <a:rPr lang="tr-TR" altLang="tr-TR"/>
              <a:pPr/>
              <a:t>3.10.2024</a:t>
            </a:fld>
            <a:endParaRPr lang="tr-TR" altLang="tr-TR"/>
          </a:p>
        </p:txBody>
      </p:sp>
      <p:sp>
        <p:nvSpPr>
          <p:cNvPr id="4" name="Footer Placeholder 3"/>
          <p:cNvSpPr>
            <a:spLocks noGrp="1"/>
          </p:cNvSpPr>
          <p:nvPr>
            <p:ph type="ftr" sz="quarter" idx="11"/>
          </p:nvPr>
        </p:nvSpPr>
        <p:spPr/>
        <p:txBody>
          <a:bodyPr/>
          <a:lstStyle>
            <a:lvl1pPr>
              <a:defRPr/>
            </a:lvl1pPr>
          </a:lstStyle>
          <a:p>
            <a:endParaRPr lang="tr-TR" altLang="tr-TR"/>
          </a:p>
        </p:txBody>
      </p:sp>
      <p:sp>
        <p:nvSpPr>
          <p:cNvPr id="5" name="Slide Number Placeholder 4"/>
          <p:cNvSpPr>
            <a:spLocks noGrp="1"/>
          </p:cNvSpPr>
          <p:nvPr>
            <p:ph type="sldNum" sz="quarter" idx="12"/>
          </p:nvPr>
        </p:nvSpPr>
        <p:spPr/>
        <p:txBody>
          <a:bodyPr/>
          <a:lstStyle>
            <a:lvl1pPr>
              <a:defRPr/>
            </a:lvl1pPr>
          </a:lstStyle>
          <a:p>
            <a:fld id="{ADF9CF64-2E6F-4491-B8F7-851EF860EA2B}" type="slidenum">
              <a:rPr lang="tr-TR" altLang="tr-TR"/>
              <a:pPr/>
              <a:t>‹#›</a:t>
            </a:fld>
            <a:endParaRPr lang="tr-TR" altLang="tr-TR"/>
          </a:p>
        </p:txBody>
      </p:sp>
    </p:spTree>
    <p:extLst>
      <p:ext uri="{BB962C8B-B14F-4D97-AF65-F5344CB8AC3E}">
        <p14:creationId xmlns:p14="http://schemas.microsoft.com/office/powerpoint/2010/main" val="490737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54966E5-9754-4EBC-BAD7-EE663678E4B3}" type="datetime1">
              <a:rPr lang="tr-TR" altLang="tr-TR"/>
              <a:pPr/>
              <a:t>3.10.2024</a:t>
            </a:fld>
            <a:endParaRPr lang="tr-TR" altLang="tr-TR"/>
          </a:p>
        </p:txBody>
      </p:sp>
      <p:sp>
        <p:nvSpPr>
          <p:cNvPr id="3" name="Footer Placeholder 2"/>
          <p:cNvSpPr>
            <a:spLocks noGrp="1"/>
          </p:cNvSpPr>
          <p:nvPr>
            <p:ph type="ftr" sz="quarter" idx="11"/>
          </p:nvPr>
        </p:nvSpPr>
        <p:spPr/>
        <p:txBody>
          <a:bodyPr/>
          <a:lstStyle>
            <a:lvl1pPr>
              <a:defRPr/>
            </a:lvl1pPr>
          </a:lstStyle>
          <a:p>
            <a:endParaRPr lang="tr-TR" altLang="tr-TR"/>
          </a:p>
        </p:txBody>
      </p:sp>
      <p:sp>
        <p:nvSpPr>
          <p:cNvPr id="4" name="Slide Number Placeholder 3"/>
          <p:cNvSpPr>
            <a:spLocks noGrp="1"/>
          </p:cNvSpPr>
          <p:nvPr>
            <p:ph type="sldNum" sz="quarter" idx="12"/>
          </p:nvPr>
        </p:nvSpPr>
        <p:spPr/>
        <p:txBody>
          <a:bodyPr/>
          <a:lstStyle>
            <a:lvl1pPr>
              <a:defRPr/>
            </a:lvl1pPr>
          </a:lstStyle>
          <a:p>
            <a:fld id="{5DB0E455-FFC1-4025-864C-CD9A6BF263D1}" type="slidenum">
              <a:rPr lang="tr-TR" altLang="tr-TR"/>
              <a:pPr/>
              <a:t>‹#›</a:t>
            </a:fld>
            <a:endParaRPr lang="tr-TR" altLang="tr-TR"/>
          </a:p>
        </p:txBody>
      </p:sp>
    </p:spTree>
    <p:extLst>
      <p:ext uri="{BB962C8B-B14F-4D97-AF65-F5344CB8AC3E}">
        <p14:creationId xmlns:p14="http://schemas.microsoft.com/office/powerpoint/2010/main" val="4200149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A8C8C7D-AACE-4833-8D9E-AB293FCFC538}" type="datetime1">
              <a:rPr lang="tr-TR" altLang="tr-TR"/>
              <a:pPr/>
              <a:t>3.10.2024</a:t>
            </a:fld>
            <a:endParaRPr lang="tr-TR" altLang="tr-TR"/>
          </a:p>
        </p:txBody>
      </p:sp>
      <p:sp>
        <p:nvSpPr>
          <p:cNvPr id="6" name="Footer Placeholder 5"/>
          <p:cNvSpPr>
            <a:spLocks noGrp="1"/>
          </p:cNvSpPr>
          <p:nvPr>
            <p:ph type="ftr" sz="quarter" idx="11"/>
          </p:nvPr>
        </p:nvSpPr>
        <p:spPr/>
        <p:txBody>
          <a:bodyPr/>
          <a:lstStyle>
            <a:lvl1pPr>
              <a:defRPr/>
            </a:lvl1pPr>
          </a:lstStyle>
          <a:p>
            <a:endParaRPr lang="tr-TR" altLang="tr-TR"/>
          </a:p>
        </p:txBody>
      </p:sp>
      <p:sp>
        <p:nvSpPr>
          <p:cNvPr id="7" name="Slide Number Placeholder 6"/>
          <p:cNvSpPr>
            <a:spLocks noGrp="1"/>
          </p:cNvSpPr>
          <p:nvPr>
            <p:ph type="sldNum" sz="quarter" idx="12"/>
          </p:nvPr>
        </p:nvSpPr>
        <p:spPr/>
        <p:txBody>
          <a:bodyPr/>
          <a:lstStyle>
            <a:lvl1pPr>
              <a:defRPr/>
            </a:lvl1pPr>
          </a:lstStyle>
          <a:p>
            <a:fld id="{FE289C56-B686-4885-93E8-45D2BBF87A60}" type="slidenum">
              <a:rPr lang="tr-TR" altLang="tr-TR"/>
              <a:pPr/>
              <a:t>‹#›</a:t>
            </a:fld>
            <a:endParaRPr lang="tr-TR" altLang="tr-TR"/>
          </a:p>
        </p:txBody>
      </p:sp>
    </p:spTree>
    <p:extLst>
      <p:ext uri="{BB962C8B-B14F-4D97-AF65-F5344CB8AC3E}">
        <p14:creationId xmlns:p14="http://schemas.microsoft.com/office/powerpoint/2010/main" val="1214156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D0E2001-B932-4B20-AE44-F4915726AB6A}" type="datetime1">
              <a:rPr lang="tr-TR" altLang="tr-TR"/>
              <a:pPr/>
              <a:t>3.10.2024</a:t>
            </a:fld>
            <a:endParaRPr lang="tr-TR" altLang="tr-TR"/>
          </a:p>
        </p:txBody>
      </p:sp>
      <p:sp>
        <p:nvSpPr>
          <p:cNvPr id="6" name="Footer Placeholder 5"/>
          <p:cNvSpPr>
            <a:spLocks noGrp="1"/>
          </p:cNvSpPr>
          <p:nvPr>
            <p:ph type="ftr" sz="quarter" idx="11"/>
          </p:nvPr>
        </p:nvSpPr>
        <p:spPr/>
        <p:txBody>
          <a:bodyPr/>
          <a:lstStyle>
            <a:lvl1pPr>
              <a:defRPr/>
            </a:lvl1pPr>
          </a:lstStyle>
          <a:p>
            <a:endParaRPr lang="tr-TR" altLang="tr-TR"/>
          </a:p>
        </p:txBody>
      </p:sp>
      <p:sp>
        <p:nvSpPr>
          <p:cNvPr id="7" name="Slide Number Placeholder 6"/>
          <p:cNvSpPr>
            <a:spLocks noGrp="1"/>
          </p:cNvSpPr>
          <p:nvPr>
            <p:ph type="sldNum" sz="quarter" idx="12"/>
          </p:nvPr>
        </p:nvSpPr>
        <p:spPr/>
        <p:txBody>
          <a:bodyPr/>
          <a:lstStyle>
            <a:lvl1pPr>
              <a:defRPr/>
            </a:lvl1pPr>
          </a:lstStyle>
          <a:p>
            <a:fld id="{DBDF1716-E602-4ACE-B60D-9D88E241F629}" type="slidenum">
              <a:rPr lang="tr-TR" altLang="tr-TR"/>
              <a:pPr/>
              <a:t>‹#›</a:t>
            </a:fld>
            <a:endParaRPr lang="tr-TR" altLang="tr-TR"/>
          </a:p>
        </p:txBody>
      </p:sp>
    </p:spTree>
    <p:extLst>
      <p:ext uri="{BB962C8B-B14F-4D97-AF65-F5344CB8AC3E}">
        <p14:creationId xmlns:p14="http://schemas.microsoft.com/office/powerpoint/2010/main" val="2833412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4546" name="Freeform 2"/>
          <p:cNvSpPr>
            <a:spLocks/>
          </p:cNvSpPr>
          <p:nvPr/>
        </p:nvSpPr>
        <p:spPr bwMode="hidden">
          <a:xfrm>
            <a:off x="6627813" y="6429375"/>
            <a:ext cx="28575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nvGrpSpPr>
          <p:cNvPr id="364547" name="Group 3"/>
          <p:cNvGrpSpPr>
            <a:grpSpLocks/>
          </p:cNvGrpSpPr>
          <p:nvPr/>
        </p:nvGrpSpPr>
        <p:grpSpPr bwMode="auto">
          <a:xfrm>
            <a:off x="3175" y="4267200"/>
            <a:ext cx="9140825" cy="2590800"/>
            <a:chOff x="2" y="2688"/>
            <a:chExt cx="5758" cy="1632"/>
          </a:xfrm>
        </p:grpSpPr>
        <p:sp>
          <p:nvSpPr>
            <p:cNvPr id="364548" name="Freeform 4"/>
            <p:cNvSpPr>
              <a:spLocks/>
            </p:cNvSpPr>
            <p:nvPr/>
          </p:nvSpPr>
          <p:spPr bwMode="hidden">
            <a:xfrm>
              <a:off x="2" y="2688"/>
              <a:ext cx="5758" cy="1632"/>
            </a:xfrm>
            <a:custGeom>
              <a:avLst/>
              <a:gdLst>
                <a:gd name="T0" fmla="*/ 5740 w 5740"/>
                <a:gd name="T1" fmla="*/ 4316 h 4316"/>
                <a:gd name="T2" fmla="*/ 0 w 5740"/>
                <a:gd name="T3" fmla="*/ 4316 h 4316"/>
                <a:gd name="T4" fmla="*/ 0 w 5740"/>
                <a:gd name="T5" fmla="*/ 0 h 4316"/>
                <a:gd name="T6" fmla="*/ 5740 w 5740"/>
                <a:gd name="T7" fmla="*/ 0 h 4316"/>
                <a:gd name="T8" fmla="*/ 5740 w 5740"/>
                <a:gd name="T9" fmla="*/ 4316 h 4316"/>
                <a:gd name="T10" fmla="*/ 5740 w 5740"/>
                <a:gd name="T11" fmla="*/ 4316 h 4316"/>
              </a:gdLst>
              <a:ahLst/>
              <a:cxnLst>
                <a:cxn ang="0">
                  <a:pos x="T0" y="T1"/>
                </a:cxn>
                <a:cxn ang="0">
                  <a:pos x="T2" y="T3"/>
                </a:cxn>
                <a:cxn ang="0">
                  <a:pos x="T4" y="T5"/>
                </a:cxn>
                <a:cxn ang="0">
                  <a:pos x="T6" y="T7"/>
                </a:cxn>
                <a:cxn ang="0">
                  <a:pos x="T8" y="T9"/>
                </a:cxn>
                <a:cxn ang="0">
                  <a:pos x="T10" y="T11"/>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nvGrpSpPr>
            <p:cNvPr id="364549" name="Group 5"/>
            <p:cNvGrpSpPr>
              <a:grpSpLocks/>
            </p:cNvGrpSpPr>
            <p:nvPr userDrawn="1"/>
          </p:nvGrpSpPr>
          <p:grpSpPr bwMode="auto">
            <a:xfrm>
              <a:off x="3528" y="3715"/>
              <a:ext cx="792" cy="521"/>
              <a:chOff x="3527" y="3715"/>
              <a:chExt cx="792" cy="521"/>
            </a:xfrm>
          </p:grpSpPr>
          <p:sp>
            <p:nvSpPr>
              <p:cNvPr id="364550"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51"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52"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53"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54"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55" name="Freeform 11"/>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56" name="Freeform 12"/>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57" name="Freeform 13"/>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58" name="Freeform 14"/>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59" name="Freeform 15"/>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60"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grpSp>
        <p:grpSp>
          <p:nvGrpSpPr>
            <p:cNvPr id="364561" name="Group 17"/>
            <p:cNvGrpSpPr>
              <a:grpSpLocks/>
            </p:cNvGrpSpPr>
            <p:nvPr userDrawn="1"/>
          </p:nvGrpSpPr>
          <p:grpSpPr bwMode="auto">
            <a:xfrm>
              <a:off x="1776" y="3631"/>
              <a:ext cx="1626" cy="683"/>
              <a:chOff x="1776" y="3631"/>
              <a:chExt cx="1626" cy="683"/>
            </a:xfrm>
          </p:grpSpPr>
          <p:sp>
            <p:nvSpPr>
              <p:cNvPr id="364562"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63"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64"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65"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66"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67"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68"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69"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70" name="Freeform 26"/>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71" name="Freeform 27"/>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72" name="Freeform 28"/>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73" name="Freeform 29"/>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74"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75"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76" name="Freeform 32"/>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77" name="Freeform 33"/>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78" name="Freeform 34"/>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79"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grpSp>
          <p:nvGrpSpPr>
            <p:cNvPr id="364580" name="Group 36"/>
            <p:cNvGrpSpPr>
              <a:grpSpLocks/>
            </p:cNvGrpSpPr>
            <p:nvPr userDrawn="1"/>
          </p:nvGrpSpPr>
          <p:grpSpPr bwMode="auto">
            <a:xfrm>
              <a:off x="4128" y="3360"/>
              <a:ext cx="1351" cy="821"/>
              <a:chOff x="4128" y="3360"/>
              <a:chExt cx="1351" cy="821"/>
            </a:xfrm>
          </p:grpSpPr>
          <p:sp>
            <p:nvSpPr>
              <p:cNvPr id="364581" name="Freeform 37"/>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82" name="Freeform 38"/>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83" name="Freeform 39"/>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84" name="Freeform 40"/>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85" name="Freeform 41"/>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86" name="Freeform 42"/>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87" name="Freeform 43"/>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88"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89" name="Freeform 45"/>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90" name="Freeform 46"/>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91" name="Freeform 47"/>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592"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93"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94"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95"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96"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597"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grpSp>
        <p:grpSp>
          <p:nvGrpSpPr>
            <p:cNvPr id="364598" name="Group 54"/>
            <p:cNvGrpSpPr>
              <a:grpSpLocks/>
            </p:cNvGrpSpPr>
            <p:nvPr userDrawn="1"/>
          </p:nvGrpSpPr>
          <p:grpSpPr bwMode="auto">
            <a:xfrm>
              <a:off x="5280" y="3024"/>
              <a:ext cx="425" cy="258"/>
              <a:chOff x="5280" y="3024"/>
              <a:chExt cx="425" cy="258"/>
            </a:xfrm>
          </p:grpSpPr>
          <p:sp>
            <p:nvSpPr>
              <p:cNvPr id="364599" name="Freeform 55"/>
              <p:cNvSpPr>
                <a:spLocks/>
              </p:cNvSpPr>
              <p:nvPr/>
            </p:nvSpPr>
            <p:spPr bwMode="hidden">
              <a:xfrm>
                <a:off x="5280" y="3186"/>
                <a:ext cx="383" cy="96"/>
              </a:xfrm>
              <a:custGeom>
                <a:avLst/>
                <a:gdLst>
                  <a:gd name="T0" fmla="*/ 20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09 w 382"/>
                  <a:gd name="T19" fmla="*/ 96 h 96"/>
                  <a:gd name="T20" fmla="*/ 263 w 382"/>
                  <a:gd name="T21" fmla="*/ 90 h 96"/>
                  <a:gd name="T22" fmla="*/ 311 w 382"/>
                  <a:gd name="T23" fmla="*/ 84 h 96"/>
                  <a:gd name="T24" fmla="*/ 352 w 382"/>
                  <a:gd name="T25" fmla="*/ 66 h 96"/>
                  <a:gd name="T26" fmla="*/ 382 w 382"/>
                  <a:gd name="T27" fmla="*/ 42 h 96"/>
                  <a:gd name="T28" fmla="*/ 376 w 382"/>
                  <a:gd name="T29" fmla="*/ 42 h 96"/>
                  <a:gd name="T30" fmla="*/ 346 w 382"/>
                  <a:gd name="T31" fmla="*/ 66 h 96"/>
                  <a:gd name="T32" fmla="*/ 305 w 382"/>
                  <a:gd name="T33" fmla="*/ 78 h 96"/>
                  <a:gd name="T34" fmla="*/ 263 w 382"/>
                  <a:gd name="T35" fmla="*/ 90 h 96"/>
                  <a:gd name="T36" fmla="*/ 209 w 382"/>
                  <a:gd name="T37" fmla="*/ 96 h 96"/>
                  <a:gd name="T38" fmla="*/ 209 w 382"/>
                  <a:gd name="T39"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600"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601"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602"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603"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604" name="Freeform 60"/>
              <p:cNvSpPr>
                <a:spLocks/>
              </p:cNvSpPr>
              <p:nvPr/>
            </p:nvSpPr>
            <p:spPr bwMode="hidden">
              <a:xfrm>
                <a:off x="5489" y="3042"/>
                <a:ext cx="186" cy="210"/>
              </a:xfrm>
              <a:custGeom>
                <a:avLst/>
                <a:gdLst>
                  <a:gd name="T0" fmla="*/ 0 w 185"/>
                  <a:gd name="T1" fmla="*/ 6 h 210"/>
                  <a:gd name="T2" fmla="*/ 66 w 185"/>
                  <a:gd name="T3" fmla="*/ 12 h 210"/>
                  <a:gd name="T4" fmla="*/ 119 w 185"/>
                  <a:gd name="T5" fmla="*/ 36 h 210"/>
                  <a:gd name="T6" fmla="*/ 155 w 185"/>
                  <a:gd name="T7" fmla="*/ 72 h 210"/>
                  <a:gd name="T8" fmla="*/ 161 w 185"/>
                  <a:gd name="T9" fmla="*/ 90 h 210"/>
                  <a:gd name="T10" fmla="*/ 167 w 185"/>
                  <a:gd name="T11" fmla="*/ 114 h 210"/>
                  <a:gd name="T12" fmla="*/ 161 w 185"/>
                  <a:gd name="T13" fmla="*/ 138 h 210"/>
                  <a:gd name="T14" fmla="*/ 149 w 185"/>
                  <a:gd name="T15" fmla="*/ 162 h 210"/>
                  <a:gd name="T16" fmla="*/ 119 w 185"/>
                  <a:gd name="T17" fmla="*/ 180 h 210"/>
                  <a:gd name="T18" fmla="*/ 90 w 185"/>
                  <a:gd name="T19" fmla="*/ 198 h 210"/>
                  <a:gd name="T20" fmla="*/ 96 w 185"/>
                  <a:gd name="T21" fmla="*/ 210 h 210"/>
                  <a:gd name="T22" fmla="*/ 131 w 185"/>
                  <a:gd name="T23" fmla="*/ 192 h 210"/>
                  <a:gd name="T24" fmla="*/ 161 w 185"/>
                  <a:gd name="T25" fmla="*/ 168 h 210"/>
                  <a:gd name="T26" fmla="*/ 179 w 185"/>
                  <a:gd name="T27" fmla="*/ 144 h 210"/>
                  <a:gd name="T28" fmla="*/ 185 w 185"/>
                  <a:gd name="T29" fmla="*/ 114 h 210"/>
                  <a:gd name="T30" fmla="*/ 179 w 185"/>
                  <a:gd name="T31" fmla="*/ 90 h 210"/>
                  <a:gd name="T32" fmla="*/ 173 w 185"/>
                  <a:gd name="T33" fmla="*/ 66 h 210"/>
                  <a:gd name="T34" fmla="*/ 155 w 185"/>
                  <a:gd name="T35" fmla="*/ 48 h 210"/>
                  <a:gd name="T36" fmla="*/ 13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4605"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nvGrpSpPr>
              <p:cNvPr id="364606" name="Group 62"/>
              <p:cNvGrpSpPr>
                <a:grpSpLocks/>
              </p:cNvGrpSpPr>
              <p:nvPr/>
            </p:nvGrpSpPr>
            <p:grpSpPr bwMode="auto">
              <a:xfrm>
                <a:off x="5381" y="3085"/>
                <a:ext cx="227" cy="132"/>
                <a:chOff x="5381" y="3085"/>
                <a:chExt cx="227" cy="132"/>
              </a:xfrm>
            </p:grpSpPr>
            <p:sp>
              <p:nvSpPr>
                <p:cNvPr id="364607"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608"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609"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sp>
              <p:nvSpPr>
                <p:cNvPr id="364610"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tr-TR"/>
                </a:p>
              </p:txBody>
            </p:sp>
          </p:grpSp>
        </p:grpSp>
      </p:grpSp>
      <p:sp>
        <p:nvSpPr>
          <p:cNvPr id="364611" name="Rectangle 67"/>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tr-TR" altLang="tr-TR" smtClean="0"/>
              <a:t>Asıl başlık stili için tıklatın</a:t>
            </a:r>
          </a:p>
        </p:txBody>
      </p:sp>
      <p:sp>
        <p:nvSpPr>
          <p:cNvPr id="364612" name="Rectangle 68"/>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364613" name="Rectangle 69"/>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fld id="{52374B3E-6542-4550-8923-3AE5A6EA9CD8}" type="datetime1">
              <a:rPr lang="tr-TR" altLang="tr-TR"/>
              <a:pPr/>
              <a:t>3.10.2024</a:t>
            </a:fld>
            <a:endParaRPr lang="tr-TR" altLang="tr-TR"/>
          </a:p>
        </p:txBody>
      </p:sp>
      <p:sp>
        <p:nvSpPr>
          <p:cNvPr id="364614" name="Rectangle 70"/>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endParaRPr lang="tr-TR" altLang="tr-TR"/>
          </a:p>
        </p:txBody>
      </p:sp>
      <p:sp>
        <p:nvSpPr>
          <p:cNvPr id="364615" name="Rectangle 71"/>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fld id="{A2DF63A6-CD61-49C4-ACC5-433C23481FBD}" type="slidenum">
              <a:rPr lang="tr-TR" altLang="tr-TR"/>
              <a:pPr/>
              <a:t>‹#›</a:t>
            </a:fld>
            <a:endParaRPr lang="tr-TR" altLang="tr-TR"/>
          </a:p>
        </p:txBody>
      </p:sp>
    </p:spTree>
  </p:cSld>
  <p:clrMap bg1="dk2" tx1="lt1" bg2="dk1" tx2="lt2" accent1="accent1" accent2="accent2" accent3="accent3" accent4="accent4" accent5="accent5" accent6="accent6" hlink="hlink" folHlink="folHlink"/>
  <p:sldLayoutIdLst>
    <p:sldLayoutId id="2147483924" r:id="rId1"/>
    <p:sldLayoutId id="2147483925" r:id="rId2"/>
    <p:sldLayoutId id="2147483926" r:id="rId3"/>
    <p:sldLayoutId id="2147483927" r:id="rId4"/>
    <p:sldLayoutId id="2147483928" r:id="rId5"/>
    <p:sldLayoutId id="2147483929" r:id="rId6"/>
    <p:sldLayoutId id="2147483930" r:id="rId7"/>
    <p:sldLayoutId id="2147483931" r:id="rId8"/>
    <p:sldLayoutId id="2147483932" r:id="rId9"/>
    <p:sldLayoutId id="2147483933" r:id="rId10"/>
    <p:sldLayoutId id="2147483934" r:id="rId11"/>
    <p:sldLayoutId id="2147483935" r:id="rId12"/>
  </p:sldLayoutIdLst>
  <p:timing>
    <p:tnLst>
      <p:par>
        <p:cTn id="1" dur="indefinite" restart="never" nodeType="tmRoot"/>
      </p:par>
    </p:tnLst>
  </p:timing>
  <p:hf hdr="0" ftr="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yok.gov.tr/content/blogcategory/250/247/lang,tr/#_edn14" TargetMode="External"/><Relationship Id="rId2" Type="http://schemas.openxmlformats.org/officeDocument/2006/relationships/hyperlink" Target="http://www.yok.gov.tr/content/blogcategory/250/247/lang,tr/#_edn13"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fld id="{7E503AC8-1D20-4544-8B8D-F263AF5F327A}" type="datetime1">
              <a:rPr lang="tr-TR" altLang="tr-TR"/>
              <a:pPr/>
              <a:t>3.10.2024</a:t>
            </a:fld>
            <a:endParaRPr lang="tr-TR" altLang="tr-TR" dirty="0"/>
          </a:p>
        </p:txBody>
      </p:sp>
      <p:sp>
        <p:nvSpPr>
          <p:cNvPr id="6" name="Slide Number Placeholder 5"/>
          <p:cNvSpPr>
            <a:spLocks noGrp="1"/>
          </p:cNvSpPr>
          <p:nvPr>
            <p:ph type="sldNum" sz="quarter" idx="12"/>
          </p:nvPr>
        </p:nvSpPr>
        <p:spPr/>
        <p:txBody>
          <a:bodyPr/>
          <a:lstStyle/>
          <a:p>
            <a:fld id="{B749A37B-F3E3-4C7E-8DE6-2AA039265A1D}" type="slidenum">
              <a:rPr lang="tr-TR" altLang="tr-TR"/>
              <a:pPr/>
              <a:t>1</a:t>
            </a:fld>
            <a:endParaRPr lang="tr-TR" altLang="tr-TR"/>
          </a:p>
        </p:txBody>
      </p:sp>
      <p:sp>
        <p:nvSpPr>
          <p:cNvPr id="112643" name="Rectangle 3"/>
          <p:cNvSpPr>
            <a:spLocks noGrp="1" noChangeArrowheads="1"/>
          </p:cNvSpPr>
          <p:nvPr>
            <p:ph type="body" idx="1"/>
          </p:nvPr>
        </p:nvSpPr>
        <p:spPr>
          <a:xfrm>
            <a:off x="35496" y="1700213"/>
            <a:ext cx="8568952" cy="4868862"/>
          </a:xfrm>
        </p:spPr>
        <p:txBody>
          <a:bodyPr/>
          <a:lstStyle/>
          <a:p>
            <a:pPr>
              <a:spcBef>
                <a:spcPct val="0"/>
              </a:spcBef>
              <a:buClrTx/>
              <a:buSzTx/>
              <a:buFontTx/>
              <a:buNone/>
            </a:pPr>
            <a:r>
              <a:rPr lang="tr-TR" altLang="tr-TR" b="1" dirty="0">
                <a:solidFill>
                  <a:srgbClr val="00CC00"/>
                </a:solidFill>
                <a:cs typeface="Times New Roman" pitchFamily="18" charset="0"/>
              </a:rPr>
              <a:t>   </a:t>
            </a:r>
          </a:p>
          <a:p>
            <a:pPr algn="ctr">
              <a:spcBef>
                <a:spcPct val="0"/>
              </a:spcBef>
              <a:buClrTx/>
              <a:buSzTx/>
              <a:buFontTx/>
              <a:buNone/>
            </a:pPr>
            <a:r>
              <a:rPr lang="tr-TR" altLang="tr-TR" b="1" dirty="0" smtClean="0">
                <a:solidFill>
                  <a:srgbClr val="00CC00"/>
                </a:solidFill>
                <a:latin typeface="Times New Roman" pitchFamily="18" charset="0"/>
                <a:cs typeface="Times New Roman" pitchFamily="18" charset="0"/>
              </a:rPr>
              <a:t>       </a:t>
            </a:r>
            <a:r>
              <a:rPr lang="tr-TR" altLang="tr-TR" sz="4000" b="1" dirty="0" smtClean="0">
                <a:solidFill>
                  <a:srgbClr val="00CC00"/>
                </a:solidFill>
                <a:latin typeface="Times New Roman" pitchFamily="18" charset="0"/>
                <a:cs typeface="Times New Roman" pitchFamily="18" charset="0"/>
              </a:rPr>
              <a:t>KAMU </a:t>
            </a:r>
            <a:r>
              <a:rPr lang="tr-TR" altLang="tr-TR" sz="4000" b="1" dirty="0">
                <a:solidFill>
                  <a:srgbClr val="00CC00"/>
                </a:solidFill>
                <a:latin typeface="Times New Roman" pitchFamily="18" charset="0"/>
                <a:cs typeface="Times New Roman" pitchFamily="18" charset="0"/>
              </a:rPr>
              <a:t>İÇ KONTROL </a:t>
            </a:r>
            <a:r>
              <a:rPr lang="tr-TR" altLang="tr-TR" sz="4000" b="1" dirty="0" smtClean="0">
                <a:solidFill>
                  <a:srgbClr val="00CC00"/>
                </a:solidFill>
                <a:latin typeface="Times New Roman" pitchFamily="18" charset="0"/>
                <a:cs typeface="Times New Roman" pitchFamily="18" charset="0"/>
              </a:rPr>
              <a:t>SİSTEMİ SUNUMU</a:t>
            </a:r>
          </a:p>
          <a:p>
            <a:pPr algn="ctr">
              <a:spcBef>
                <a:spcPct val="0"/>
              </a:spcBef>
              <a:buClrTx/>
              <a:buSzTx/>
              <a:buFontTx/>
              <a:buNone/>
            </a:pPr>
            <a:r>
              <a:rPr lang="tr-TR" altLang="tr-TR" sz="3600" dirty="0" smtClean="0">
                <a:solidFill>
                  <a:srgbClr val="00CC00"/>
                </a:solidFill>
                <a:latin typeface="Times New Roman" pitchFamily="18" charset="0"/>
                <a:cs typeface="Times New Roman" pitchFamily="18" charset="0"/>
              </a:rPr>
              <a:t>(İÇ KONTROL KAVRAMI, İÇ KONTROLÜN TARİHÇESİ, ANLAMI, AMACI, UNSURLARI VE NİTELİKLERİ)</a:t>
            </a:r>
            <a:r>
              <a:rPr lang="tr-TR" altLang="tr-TR" sz="4000" b="1" dirty="0" smtClean="0">
                <a:solidFill>
                  <a:srgbClr val="00CC00"/>
                </a:solidFill>
                <a:latin typeface="Times New Roman" pitchFamily="18" charset="0"/>
                <a:cs typeface="Times New Roman" pitchFamily="18" charset="0"/>
              </a:rPr>
              <a:t> </a:t>
            </a:r>
            <a:r>
              <a:rPr lang="tr-TR" altLang="tr-TR" b="1" dirty="0" smtClean="0">
                <a:solidFill>
                  <a:srgbClr val="00CC00"/>
                </a:solidFill>
                <a:latin typeface="Times New Roman" pitchFamily="18" charset="0"/>
                <a:cs typeface="Times New Roman" pitchFamily="18" charset="0"/>
              </a:rPr>
              <a:t>    </a:t>
            </a:r>
            <a:endParaRPr lang="tr-TR" altLang="tr-TR" sz="2800" b="1" dirty="0">
              <a:solidFill>
                <a:srgbClr val="00CC00"/>
              </a:solidFill>
              <a:latin typeface="Times New Roman" pitchFamily="18" charset="0"/>
              <a:cs typeface="Times New Roman" pitchFamily="18" charset="0"/>
            </a:endParaRPr>
          </a:p>
          <a:p>
            <a:pPr>
              <a:buFont typeface="Wingdings" pitchFamily="2" charset="2"/>
              <a:buNone/>
            </a:pPr>
            <a:r>
              <a:rPr lang="tr-TR" altLang="tr-TR" sz="2800" dirty="0">
                <a:solidFill>
                  <a:schemeClr val="tx2"/>
                </a:solidFill>
                <a:effectLst/>
              </a:rPr>
              <a:t>					            </a:t>
            </a:r>
            <a:r>
              <a:rPr lang="tr-TR" altLang="tr-TR" sz="2800" dirty="0" smtClean="0">
                <a:solidFill>
                  <a:schemeClr val="tx2"/>
                </a:solidFill>
                <a:effectLst/>
              </a:rPr>
              <a:t>               </a:t>
            </a:r>
            <a:r>
              <a:rPr lang="tr-TR" altLang="tr-TR" sz="2000" b="1" dirty="0" smtClean="0">
                <a:effectLst/>
              </a:rPr>
              <a:t>Ahmet MEMİŞ</a:t>
            </a:r>
          </a:p>
          <a:p>
            <a:pPr>
              <a:buFont typeface="Wingdings" pitchFamily="2" charset="2"/>
              <a:buNone/>
            </a:pPr>
            <a:r>
              <a:rPr lang="tr-TR" altLang="tr-TR" sz="2000" b="1" dirty="0">
                <a:effectLst/>
              </a:rPr>
              <a:t>	</a:t>
            </a:r>
            <a:r>
              <a:rPr lang="tr-TR" altLang="tr-TR" sz="2000" b="1" dirty="0" smtClean="0">
                <a:effectLst/>
              </a:rPr>
              <a:t>						</a:t>
            </a:r>
            <a:r>
              <a:rPr lang="tr-TR" altLang="tr-TR" sz="2000" b="1" smtClean="0">
                <a:effectLst/>
              </a:rPr>
              <a:t>             Şube </a:t>
            </a:r>
            <a:r>
              <a:rPr lang="tr-TR" altLang="tr-TR" sz="2000" b="1" dirty="0" smtClean="0">
                <a:effectLst/>
              </a:rPr>
              <a:t>Müdürü</a:t>
            </a:r>
            <a:endParaRPr lang="tr-TR" altLang="tr-TR" sz="2000" b="1" dirty="0">
              <a:effectLst/>
            </a:endParaRPr>
          </a:p>
        </p:txBody>
      </p:sp>
      <p:pic>
        <p:nvPicPr>
          <p:cNvPr id="4403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476672"/>
            <a:ext cx="6696744"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Başlık 1"/>
          <p:cNvSpPr>
            <a:spLocks noGrp="1"/>
          </p:cNvSpPr>
          <p:nvPr>
            <p:ph type="title"/>
          </p:nvPr>
        </p:nvSpPr>
        <p:spPr>
          <a:xfrm>
            <a:off x="539552" y="277813"/>
            <a:ext cx="8147248" cy="1139825"/>
          </a:xfrm>
        </p:spPr>
        <p:txBody>
          <a:bodyPr/>
          <a:lstStyle/>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7A1D58F-48A9-48C5-A2CC-8542B0EE4203}"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86F0F77F-2EC7-4537-A16F-6863B951B59A}" type="slidenum">
              <a:rPr lang="tr-TR" altLang="tr-TR"/>
              <a:pPr/>
              <a:t>10</a:t>
            </a:fld>
            <a:endParaRPr lang="tr-TR" altLang="tr-TR"/>
          </a:p>
        </p:txBody>
      </p:sp>
      <p:sp>
        <p:nvSpPr>
          <p:cNvPr id="130050" name="Rectangle 2"/>
          <p:cNvSpPr>
            <a:spLocks noGrp="1" noChangeArrowheads="1"/>
          </p:cNvSpPr>
          <p:nvPr>
            <p:ph type="title"/>
          </p:nvPr>
        </p:nvSpPr>
        <p:spPr>
          <a:xfrm>
            <a:off x="0" y="275307"/>
            <a:ext cx="9144000" cy="633413"/>
          </a:xfrm>
        </p:spPr>
        <p:txBody>
          <a:bodyPr/>
          <a:lstStyle/>
          <a:p>
            <a:r>
              <a:rPr lang="en-US" altLang="tr-TR" sz="4000" b="1" dirty="0" err="1">
                <a:solidFill>
                  <a:srgbClr val="00CC00"/>
                </a:solidFill>
                <a:latin typeface="Times New Roman" pitchFamily="18" charset="0"/>
              </a:rPr>
              <a:t>Avrupa</a:t>
            </a:r>
            <a:r>
              <a:rPr lang="en-US" altLang="tr-TR" sz="4000" b="1" dirty="0">
                <a:solidFill>
                  <a:srgbClr val="00CC00"/>
                </a:solidFill>
                <a:latin typeface="Times New Roman" pitchFamily="18" charset="0"/>
              </a:rPr>
              <a:t> </a:t>
            </a:r>
            <a:r>
              <a:rPr lang="en-US" altLang="tr-TR" sz="4000" b="1" dirty="0" err="1" smtClean="0">
                <a:solidFill>
                  <a:srgbClr val="00CC00"/>
                </a:solidFill>
                <a:latin typeface="Times New Roman" pitchFamily="18" charset="0"/>
              </a:rPr>
              <a:t>Birliği</a:t>
            </a:r>
            <a:r>
              <a:rPr lang="en-US" altLang="tr-TR" sz="4000" b="1" dirty="0" smtClean="0">
                <a:solidFill>
                  <a:srgbClr val="00CC00"/>
                </a:solidFill>
                <a:latin typeface="Times New Roman" pitchFamily="18" charset="0"/>
              </a:rPr>
              <a:t> </a:t>
            </a:r>
            <a:r>
              <a:rPr lang="en-US" altLang="tr-TR" sz="4000" b="1" dirty="0" err="1">
                <a:solidFill>
                  <a:srgbClr val="00CC00"/>
                </a:solidFill>
                <a:latin typeface="Times New Roman" pitchFamily="18" charset="0"/>
              </a:rPr>
              <a:t>İç</a:t>
            </a:r>
            <a:r>
              <a:rPr lang="en-US" altLang="tr-TR" sz="4000" b="1" dirty="0">
                <a:solidFill>
                  <a:srgbClr val="00CC00"/>
                </a:solidFill>
                <a:latin typeface="Times New Roman" pitchFamily="18" charset="0"/>
              </a:rPr>
              <a:t> </a:t>
            </a:r>
            <a:r>
              <a:rPr lang="tr-TR" altLang="tr-TR" sz="4000" b="1" dirty="0" smtClean="0">
                <a:solidFill>
                  <a:srgbClr val="00CC00"/>
                </a:solidFill>
                <a:latin typeface="Times New Roman" pitchFamily="18" charset="0"/>
              </a:rPr>
              <a:t>Kontrol</a:t>
            </a:r>
            <a:r>
              <a:rPr lang="en-US" altLang="tr-TR" sz="4000" b="1" dirty="0" smtClean="0">
                <a:solidFill>
                  <a:srgbClr val="00CC00"/>
                </a:solidFill>
                <a:latin typeface="Times New Roman" pitchFamily="18" charset="0"/>
              </a:rPr>
              <a:t> </a:t>
            </a:r>
            <a:r>
              <a:rPr lang="en-US" altLang="tr-TR" sz="4000" b="1" dirty="0" err="1">
                <a:solidFill>
                  <a:srgbClr val="00CC00"/>
                </a:solidFill>
                <a:latin typeface="Times New Roman" pitchFamily="18" charset="0"/>
              </a:rPr>
              <a:t>Yaklaşımı</a:t>
            </a:r>
            <a:endParaRPr lang="tr-TR" altLang="tr-TR" sz="4000" b="1" dirty="0">
              <a:solidFill>
                <a:srgbClr val="00CC00"/>
              </a:solidFill>
              <a:latin typeface="Times New Roman" pitchFamily="18" charset="0"/>
            </a:endParaRPr>
          </a:p>
        </p:txBody>
      </p:sp>
      <p:sp>
        <p:nvSpPr>
          <p:cNvPr id="130051" name="Rectangle 3"/>
          <p:cNvSpPr>
            <a:spLocks noGrp="1" noChangeArrowheads="1"/>
          </p:cNvSpPr>
          <p:nvPr>
            <p:ph type="body" idx="1"/>
          </p:nvPr>
        </p:nvSpPr>
        <p:spPr>
          <a:xfrm>
            <a:off x="395536" y="1124744"/>
            <a:ext cx="8352928" cy="5040560"/>
          </a:xfrm>
        </p:spPr>
        <p:txBody>
          <a:bodyPr/>
          <a:lstStyle/>
          <a:p>
            <a:pPr algn="just"/>
            <a:r>
              <a:rPr lang="tr-TR" altLang="tr-TR" dirty="0">
                <a:latin typeface="Times New Roman" pitchFamily="18" charset="0"/>
              </a:rPr>
              <a:t>Avrupa </a:t>
            </a:r>
            <a:r>
              <a:rPr lang="tr-TR" altLang="tr-TR" dirty="0" smtClean="0">
                <a:latin typeface="Times New Roman" pitchFamily="18" charset="0"/>
              </a:rPr>
              <a:t>Birliği ülkelerinde, </a:t>
            </a:r>
            <a:r>
              <a:rPr lang="tr-TR" altLang="tr-TR" dirty="0">
                <a:latin typeface="Times New Roman" pitchFamily="18" charset="0"/>
              </a:rPr>
              <a:t>kamu </a:t>
            </a:r>
            <a:r>
              <a:rPr lang="tr-TR" altLang="tr-TR" dirty="0" smtClean="0">
                <a:latin typeface="Times New Roman" pitchFamily="18" charset="0"/>
              </a:rPr>
              <a:t>iç </a:t>
            </a:r>
            <a:r>
              <a:rPr lang="tr-TR" altLang="tr-TR" dirty="0">
                <a:latin typeface="Times New Roman" pitchFamily="18" charset="0"/>
              </a:rPr>
              <a:t>kontrol sisteminin özellikle her bir </a:t>
            </a:r>
            <a:r>
              <a:rPr lang="tr-TR" altLang="tr-TR" dirty="0">
                <a:solidFill>
                  <a:srgbClr val="33CC33"/>
                </a:solidFill>
                <a:latin typeface="Times New Roman" pitchFamily="18" charset="0"/>
              </a:rPr>
              <a:t>kurumun kendi bünyesindeki kontrolörleri aracılığıyla yürütülmesi gerektiğine vurgu yapılmaktadır.</a:t>
            </a:r>
            <a:r>
              <a:rPr lang="tr-TR" altLang="tr-TR" dirty="0">
                <a:latin typeface="Times New Roman" pitchFamily="18" charset="0"/>
              </a:rPr>
              <a:t> Böylece her kuruluş, örneğin </a:t>
            </a:r>
            <a:r>
              <a:rPr lang="tr-TR" altLang="tr-TR" dirty="0" smtClean="0">
                <a:latin typeface="Times New Roman" pitchFamily="18" charset="0"/>
              </a:rPr>
              <a:t>üniversitelere</a:t>
            </a:r>
            <a:r>
              <a:rPr lang="tr-TR" altLang="tr-TR" dirty="0">
                <a:latin typeface="Times New Roman" pitchFamily="18" charset="0"/>
              </a:rPr>
              <a:t>, kendi bütçesine ilişkin tüm sorumluluğu üstlenecek; kurumu yakından tanıyan kontrolör ise </a:t>
            </a:r>
            <a:r>
              <a:rPr lang="tr-TR" altLang="tr-TR" dirty="0">
                <a:solidFill>
                  <a:srgbClr val="33CC33"/>
                </a:solidFill>
                <a:latin typeface="Times New Roman" pitchFamily="18" charset="0"/>
              </a:rPr>
              <a:t>yasal</a:t>
            </a:r>
            <a:r>
              <a:rPr lang="tr-TR" altLang="tr-TR" dirty="0">
                <a:latin typeface="Times New Roman" pitchFamily="18" charset="0"/>
              </a:rPr>
              <a:t> denetimin yanında </a:t>
            </a:r>
            <a:r>
              <a:rPr lang="tr-TR" altLang="tr-TR" dirty="0">
                <a:solidFill>
                  <a:srgbClr val="33CC33"/>
                </a:solidFill>
                <a:latin typeface="Times New Roman" pitchFamily="18" charset="0"/>
              </a:rPr>
              <a:t>performans </a:t>
            </a:r>
            <a:r>
              <a:rPr lang="tr-TR" altLang="tr-TR" dirty="0">
                <a:latin typeface="Times New Roman" pitchFamily="18" charset="0"/>
              </a:rPr>
              <a:t>denetimini de başarılı bir şekilde </a:t>
            </a:r>
            <a:r>
              <a:rPr lang="tr-TR" altLang="tr-TR" dirty="0" smtClean="0">
                <a:latin typeface="Times New Roman" pitchFamily="18" charset="0"/>
              </a:rPr>
              <a:t>yürütebilecektir</a:t>
            </a:r>
            <a:r>
              <a:rPr lang="tr-TR" altLang="tr-TR" dirty="0">
                <a:latin typeface="Times New Roman" pitchFamily="18" charset="0"/>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p>
            <a:fld id="{30C363CB-E868-4479-AAA1-5DE799F2F8F4}" type="datetime1">
              <a:rPr lang="tr-TR" altLang="tr-TR"/>
              <a:pPr/>
              <a:t>3.10.2024</a:t>
            </a:fld>
            <a:endParaRPr lang="tr-TR" altLang="tr-TR"/>
          </a:p>
        </p:txBody>
      </p:sp>
      <p:sp>
        <p:nvSpPr>
          <p:cNvPr id="4" name="Slide Number Placeholder 5"/>
          <p:cNvSpPr>
            <a:spLocks noGrp="1"/>
          </p:cNvSpPr>
          <p:nvPr>
            <p:ph type="sldNum" sz="quarter" idx="12"/>
          </p:nvPr>
        </p:nvSpPr>
        <p:spPr/>
        <p:txBody>
          <a:bodyPr/>
          <a:lstStyle/>
          <a:p>
            <a:fld id="{36328AF8-6E69-4B68-A19E-3845C7E96DD8}" type="slidenum">
              <a:rPr lang="tr-TR" altLang="tr-TR"/>
              <a:pPr/>
              <a:t>11</a:t>
            </a:fld>
            <a:endParaRPr lang="tr-TR" altLang="tr-TR"/>
          </a:p>
        </p:txBody>
      </p:sp>
      <p:sp>
        <p:nvSpPr>
          <p:cNvPr id="394243" name="Rectangle 3"/>
          <p:cNvSpPr>
            <a:spLocks noGrp="1" noChangeArrowheads="1"/>
          </p:cNvSpPr>
          <p:nvPr>
            <p:ph type="body" idx="1"/>
          </p:nvPr>
        </p:nvSpPr>
        <p:spPr>
          <a:xfrm>
            <a:off x="457200" y="1052513"/>
            <a:ext cx="8229600" cy="5073650"/>
          </a:xfrm>
        </p:spPr>
        <p:txBody>
          <a:bodyPr/>
          <a:lstStyle/>
          <a:p>
            <a:pPr algn="ctr">
              <a:buFont typeface="Wingdings" pitchFamily="2" charset="2"/>
              <a:buNone/>
            </a:pPr>
            <a:r>
              <a:rPr lang="tr-TR" altLang="tr-TR" sz="4800" dirty="0">
                <a:solidFill>
                  <a:srgbClr val="FF0000"/>
                </a:solidFill>
                <a:latin typeface="Times New Roman" pitchFamily="18" charset="0"/>
              </a:rPr>
              <a:t>10.12.2003 </a:t>
            </a:r>
            <a:r>
              <a:rPr lang="tr-TR" altLang="tr-TR" sz="4800" dirty="0">
                <a:latin typeface="Times New Roman" pitchFamily="18" charset="0"/>
              </a:rPr>
              <a:t>tarihli 5018 sayılı Kamu Mali Yönetimi ve Kontrol Kanunu ile bu model, Türkiye’de uygulanmaya başlanmıştır. </a:t>
            </a:r>
            <a:r>
              <a:rPr lang="tr-TR" altLang="tr-TR" sz="4800" dirty="0">
                <a:solidFill>
                  <a:srgbClr val="33CC33"/>
                </a:solidFill>
                <a:latin typeface="Times New Roman" pitchFamily="18" charset="0"/>
              </a:rPr>
              <a:t> </a:t>
            </a:r>
            <a:endParaRPr lang="en-US" altLang="tr-TR" sz="4800" dirty="0">
              <a:solidFill>
                <a:srgbClr val="33CC33"/>
              </a:solidFill>
              <a:latin typeface="Times New Roman" pitchFamily="18" charset="0"/>
            </a:endParaRPr>
          </a:p>
          <a:p>
            <a:pPr>
              <a:buFont typeface="Wingdings" pitchFamily="2" charset="2"/>
              <a:buNone/>
            </a:pPr>
            <a:endParaRPr lang="tr-TR" altLang="tr-TR" sz="4800" dirty="0">
              <a:latin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43B478-0978-4395-A159-47FD2E0B32DD}"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5E960CB9-D2B3-4F2B-9000-883E5F463BF0}" type="slidenum">
              <a:rPr lang="tr-TR" altLang="tr-TR"/>
              <a:pPr/>
              <a:t>12</a:t>
            </a:fld>
            <a:endParaRPr lang="tr-TR" altLang="tr-TR"/>
          </a:p>
        </p:txBody>
      </p:sp>
      <p:sp>
        <p:nvSpPr>
          <p:cNvPr id="116738" name="Rectangle 2"/>
          <p:cNvSpPr>
            <a:spLocks noGrp="1" noChangeArrowheads="1"/>
          </p:cNvSpPr>
          <p:nvPr>
            <p:ph type="title"/>
          </p:nvPr>
        </p:nvSpPr>
        <p:spPr>
          <a:xfrm>
            <a:off x="179513" y="216248"/>
            <a:ext cx="8640960" cy="1052512"/>
          </a:xfrm>
        </p:spPr>
        <p:txBody>
          <a:bodyPr/>
          <a:lstStyle/>
          <a:p>
            <a:r>
              <a:rPr lang="tr-TR" altLang="tr-TR" sz="4000" b="1" dirty="0">
                <a:solidFill>
                  <a:srgbClr val="00CC00"/>
                </a:solidFill>
                <a:latin typeface="Times New Roman" pitchFamily="18" charset="0"/>
              </a:rPr>
              <a:t>Türkiye’de Kamu İç Kontrolünün Kurulması</a:t>
            </a:r>
            <a:r>
              <a:rPr lang="en-US" altLang="tr-TR" sz="4000" b="1" dirty="0">
                <a:solidFill>
                  <a:srgbClr val="00CC00"/>
                </a:solidFill>
              </a:rPr>
              <a:t> </a:t>
            </a:r>
            <a:endParaRPr lang="tr-TR" altLang="tr-TR" sz="4000" dirty="0">
              <a:solidFill>
                <a:srgbClr val="00CC00"/>
              </a:solidFill>
            </a:endParaRPr>
          </a:p>
        </p:txBody>
      </p:sp>
      <p:sp>
        <p:nvSpPr>
          <p:cNvPr id="116739" name="Rectangle 3"/>
          <p:cNvSpPr>
            <a:spLocks noGrp="1" noChangeArrowheads="1"/>
          </p:cNvSpPr>
          <p:nvPr>
            <p:ph type="body" idx="1"/>
          </p:nvPr>
        </p:nvSpPr>
        <p:spPr>
          <a:xfrm>
            <a:off x="467544" y="1484784"/>
            <a:ext cx="8208912" cy="5112568"/>
          </a:xfrm>
        </p:spPr>
        <p:txBody>
          <a:bodyPr/>
          <a:lstStyle/>
          <a:p>
            <a:pPr algn="just"/>
            <a:r>
              <a:rPr lang="tr-TR" altLang="tr-TR" sz="3000" dirty="0">
                <a:latin typeface="Times New Roman" pitchFamily="18" charset="0"/>
              </a:rPr>
              <a:t>Türkiye’nin, 1999 yılında Avrupa Birliği’ne adaylığının kabulü ve ardından da 2005 yılında müzakerelerin başlaması, bürokraside ciddi iyileştirmelerin yaşanmasına vesile olmuştur. </a:t>
            </a:r>
          </a:p>
          <a:p>
            <a:pPr algn="just"/>
            <a:r>
              <a:rPr lang="tr-TR" altLang="tr-TR" sz="3000" dirty="0">
                <a:latin typeface="Times New Roman" pitchFamily="18" charset="0"/>
              </a:rPr>
              <a:t>Türkiye’nin üyelik yükümlülüklerini yerine getirebilmesi için toplam 35 fasılda ele alınan müzakere konularından biri de ‘mali </a:t>
            </a:r>
            <a:r>
              <a:rPr lang="tr-TR" altLang="tr-TR" sz="3000" dirty="0" err="1">
                <a:latin typeface="Times New Roman" pitchFamily="18" charset="0"/>
              </a:rPr>
              <a:t>kontrol’dür</a:t>
            </a:r>
            <a:r>
              <a:rPr lang="tr-TR" altLang="tr-TR" sz="3000" dirty="0">
                <a:latin typeface="Times New Roman" pitchFamily="18" charset="0"/>
              </a:rPr>
              <a:t>. Bu fasıl, </a:t>
            </a:r>
            <a:r>
              <a:rPr lang="tr-TR" altLang="tr-TR" sz="3000" dirty="0">
                <a:solidFill>
                  <a:schemeClr val="hlink"/>
                </a:solidFill>
                <a:latin typeface="Times New Roman" pitchFamily="18" charset="0"/>
              </a:rPr>
              <a:t>5018 sayılı Kamu Mali Yönetimi ve Kontrol Kanunu’nu ile birlikte Türkiye’ye iç denetimi de kazandırmıştır. </a:t>
            </a:r>
          </a:p>
          <a:p>
            <a:pPr>
              <a:buFont typeface="Wingdings" pitchFamily="2" charset="2"/>
              <a:buNone/>
            </a:pPr>
            <a:endParaRPr lang="tr-TR" altLang="tr-TR" dirty="0">
              <a:solidFill>
                <a:schemeClr val="hlink"/>
              </a:solidFill>
              <a:latin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F58ECF1-ABEC-4156-835F-61445BD45465}"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88946BC0-A215-42C8-8A5B-5B65B70F214C}" type="slidenum">
              <a:rPr lang="tr-TR" altLang="tr-TR"/>
              <a:pPr/>
              <a:t>13</a:t>
            </a:fld>
            <a:endParaRPr lang="tr-TR" altLang="tr-TR"/>
          </a:p>
        </p:txBody>
      </p:sp>
      <p:sp>
        <p:nvSpPr>
          <p:cNvPr id="123906" name="Rectangle 2"/>
          <p:cNvSpPr>
            <a:spLocks noGrp="1" noChangeArrowheads="1"/>
          </p:cNvSpPr>
          <p:nvPr>
            <p:ph type="title"/>
          </p:nvPr>
        </p:nvSpPr>
        <p:spPr>
          <a:xfrm>
            <a:off x="467544" y="260648"/>
            <a:ext cx="8219256" cy="719807"/>
          </a:xfrm>
        </p:spPr>
        <p:txBody>
          <a:bodyPr/>
          <a:lstStyle/>
          <a:p>
            <a:r>
              <a:rPr lang="tr-TR" altLang="tr-TR" sz="4000" b="1" dirty="0">
                <a:solidFill>
                  <a:srgbClr val="33CC33"/>
                </a:solidFill>
                <a:latin typeface="Times New Roman" pitchFamily="18" charset="0"/>
              </a:rPr>
              <a:t>İç Kontrol Sistemi</a:t>
            </a:r>
          </a:p>
        </p:txBody>
      </p:sp>
      <p:sp>
        <p:nvSpPr>
          <p:cNvPr id="123907" name="Rectangle 3"/>
          <p:cNvSpPr>
            <a:spLocks noGrp="1" noChangeArrowheads="1"/>
          </p:cNvSpPr>
          <p:nvPr>
            <p:ph type="body" idx="1"/>
          </p:nvPr>
        </p:nvSpPr>
        <p:spPr>
          <a:xfrm>
            <a:off x="539552" y="836613"/>
            <a:ext cx="8136904" cy="5184675"/>
          </a:xfrm>
        </p:spPr>
        <p:txBody>
          <a:bodyPr/>
          <a:lstStyle/>
          <a:p>
            <a:pPr>
              <a:lnSpc>
                <a:spcPct val="90000"/>
              </a:lnSpc>
            </a:pPr>
            <a:endParaRPr lang="tr-TR" altLang="tr-TR" sz="2800" dirty="0"/>
          </a:p>
          <a:p>
            <a:pPr algn="just">
              <a:lnSpc>
                <a:spcPct val="90000"/>
              </a:lnSpc>
            </a:pPr>
            <a:r>
              <a:rPr lang="tr-TR" altLang="tr-TR" dirty="0">
                <a:latin typeface="Times New Roman" pitchFamily="18" charset="0"/>
              </a:rPr>
              <a:t>Avrupa Birliği ile yapılan müzakerelerde iç denetim, 32’nci Fasıl olan Mali Kontrol</a:t>
            </a:r>
            <a:r>
              <a:rPr lang="tr-TR" altLang="tr-TR" dirty="0">
                <a:latin typeface="Times New Roman" pitchFamily="18" charset="0"/>
                <a:hlinkClick r:id="rId2" tooltip="title"/>
              </a:rPr>
              <a:t> başlığı altında ele alınmaktadır.</a:t>
            </a:r>
          </a:p>
          <a:p>
            <a:pPr>
              <a:lnSpc>
                <a:spcPct val="90000"/>
              </a:lnSpc>
              <a:buFont typeface="Wingdings" pitchFamily="2" charset="2"/>
              <a:buNone/>
            </a:pPr>
            <a:r>
              <a:rPr lang="tr-TR" altLang="tr-TR" sz="3600" dirty="0">
                <a:latin typeface="Times New Roman" pitchFamily="18" charset="0"/>
                <a:hlinkClick r:id="rId2" tooltip="title"/>
              </a:rPr>
              <a:t> </a:t>
            </a:r>
            <a:endParaRPr lang="tr-TR" altLang="tr-TR" sz="3600" dirty="0">
              <a:latin typeface="Times New Roman" pitchFamily="18" charset="0"/>
            </a:endParaRPr>
          </a:p>
          <a:p>
            <a:pPr algn="just">
              <a:lnSpc>
                <a:spcPct val="90000"/>
              </a:lnSpc>
            </a:pPr>
            <a:r>
              <a:rPr lang="tr-TR" altLang="tr-TR" dirty="0">
                <a:latin typeface="Times New Roman" pitchFamily="18" charset="0"/>
              </a:rPr>
              <a:t>Avrupa Birliği’nin Türk Mali Kontrol Sistemine yönelik ilk çalışması, 13-14 Nisan 2000 tarihlerinde Ankara’da gerçekleştirilmiştir</a:t>
            </a:r>
            <a:r>
              <a:rPr lang="tr-TR" altLang="tr-TR" dirty="0" smtClean="0">
                <a:latin typeface="Times New Roman" pitchFamily="18" charset="0"/>
              </a:rPr>
              <a:t>.</a:t>
            </a:r>
            <a:endParaRPr lang="tr-TR" altLang="tr-TR" dirty="0">
              <a:latin typeface="Times New Roman" pitchFamily="18" charset="0"/>
            </a:endParaRPr>
          </a:p>
          <a:p>
            <a:pPr>
              <a:lnSpc>
                <a:spcPct val="90000"/>
              </a:lnSpc>
              <a:buFont typeface="Wingdings" pitchFamily="2" charset="2"/>
              <a:buNone/>
            </a:pPr>
            <a:r>
              <a:rPr lang="tr-TR" altLang="tr-TR" sz="3600" dirty="0">
                <a:latin typeface="Times New Roman" pitchFamily="18" charset="0"/>
                <a:hlinkClick r:id="rId3" tooltip="title"/>
              </a:rPr>
              <a:t> </a:t>
            </a:r>
            <a:endParaRPr lang="tr-TR" altLang="tr-TR" sz="3600" dirty="0">
              <a:latin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B085D01-C24F-43E8-BD98-4588A2F79AE6}"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15B7C223-E9CA-4A81-A37F-209D8E59F8F1}" type="slidenum">
              <a:rPr lang="tr-TR" altLang="tr-TR"/>
              <a:pPr/>
              <a:t>14</a:t>
            </a:fld>
            <a:endParaRPr lang="tr-TR" altLang="tr-TR"/>
          </a:p>
        </p:txBody>
      </p:sp>
      <p:sp>
        <p:nvSpPr>
          <p:cNvPr id="121858" name="Rectangle 2"/>
          <p:cNvSpPr>
            <a:spLocks noGrp="1" noChangeArrowheads="1"/>
          </p:cNvSpPr>
          <p:nvPr>
            <p:ph type="title"/>
          </p:nvPr>
        </p:nvSpPr>
        <p:spPr>
          <a:xfrm>
            <a:off x="539552" y="215553"/>
            <a:ext cx="8013898" cy="765175"/>
          </a:xfrm>
        </p:spPr>
        <p:txBody>
          <a:bodyPr/>
          <a:lstStyle/>
          <a:p>
            <a:r>
              <a:rPr lang="tr-TR" altLang="tr-TR" sz="4000" b="1" dirty="0">
                <a:solidFill>
                  <a:srgbClr val="33CC33"/>
                </a:solidFill>
                <a:latin typeface="Times New Roman" pitchFamily="18" charset="0"/>
              </a:rPr>
              <a:t>İç Kontrol Sistemi</a:t>
            </a:r>
          </a:p>
        </p:txBody>
      </p:sp>
      <p:sp>
        <p:nvSpPr>
          <p:cNvPr id="121859" name="Rectangle 3"/>
          <p:cNvSpPr>
            <a:spLocks noGrp="1" noChangeArrowheads="1"/>
          </p:cNvSpPr>
          <p:nvPr>
            <p:ph type="body" idx="1"/>
          </p:nvPr>
        </p:nvSpPr>
        <p:spPr>
          <a:xfrm>
            <a:off x="395536" y="1196752"/>
            <a:ext cx="8424936" cy="4968552"/>
          </a:xfrm>
        </p:spPr>
        <p:txBody>
          <a:bodyPr/>
          <a:lstStyle/>
          <a:p>
            <a:pPr algn="just"/>
            <a:r>
              <a:rPr lang="tr-TR" altLang="tr-TR" dirty="0">
                <a:latin typeface="Times New Roman" pitchFamily="18" charset="0"/>
              </a:rPr>
              <a:t>Avrupa Birliği ile Birliğe aday ülke statüsündeki </a:t>
            </a:r>
            <a:r>
              <a:rPr lang="tr-TR" altLang="tr-TR" dirty="0">
                <a:solidFill>
                  <a:schemeClr val="hlink"/>
                </a:solidFill>
                <a:latin typeface="Times New Roman" pitchFamily="18" charset="0"/>
              </a:rPr>
              <a:t>Türkiye arasında 2005’te</a:t>
            </a:r>
            <a:r>
              <a:rPr lang="tr-TR" altLang="tr-TR" dirty="0">
                <a:latin typeface="Times New Roman" pitchFamily="18" charset="0"/>
              </a:rPr>
              <a:t> başlayan müzakereler </a:t>
            </a:r>
            <a:r>
              <a:rPr lang="tr-TR" altLang="tr-TR" dirty="0" smtClean="0">
                <a:latin typeface="Times New Roman" pitchFamily="18" charset="0"/>
              </a:rPr>
              <a:t>halen devam </a:t>
            </a:r>
            <a:r>
              <a:rPr lang="tr-TR" altLang="tr-TR" dirty="0">
                <a:latin typeface="Times New Roman" pitchFamily="18" charset="0"/>
              </a:rPr>
              <a:t>etmektedir. </a:t>
            </a:r>
          </a:p>
          <a:p>
            <a:pPr algn="just"/>
            <a:r>
              <a:rPr lang="tr-TR" altLang="tr-TR" dirty="0">
                <a:latin typeface="Times New Roman" pitchFamily="18" charset="0"/>
              </a:rPr>
              <a:t>Tarama süreci sonunda bazı başlıklarda müzakerelerin açılmasına karar verilmiştir. Bunlardan biri de </a:t>
            </a:r>
          </a:p>
          <a:p>
            <a:pPr algn="just"/>
            <a:r>
              <a:rPr lang="tr-TR" altLang="tr-TR" dirty="0">
                <a:solidFill>
                  <a:srgbClr val="33CC33"/>
                </a:solidFill>
                <a:latin typeface="Times New Roman" pitchFamily="18" charset="0"/>
              </a:rPr>
              <a:t>“Kamu Mali </a:t>
            </a:r>
            <a:r>
              <a:rPr lang="tr-TR" altLang="tr-TR" dirty="0" smtClean="0">
                <a:solidFill>
                  <a:srgbClr val="33CC33"/>
                </a:solidFill>
                <a:latin typeface="Times New Roman" pitchFamily="18" charset="0"/>
              </a:rPr>
              <a:t>Yönetimi </a:t>
            </a:r>
            <a:r>
              <a:rPr lang="tr-TR" altLang="tr-TR" dirty="0">
                <a:solidFill>
                  <a:srgbClr val="33CC33"/>
                </a:solidFill>
                <a:latin typeface="Times New Roman" pitchFamily="18" charset="0"/>
              </a:rPr>
              <a:t>ve</a:t>
            </a:r>
            <a:r>
              <a:rPr lang="tr-TR" altLang="tr-TR" dirty="0">
                <a:latin typeface="Times New Roman" pitchFamily="18" charset="0"/>
              </a:rPr>
              <a:t> </a:t>
            </a:r>
            <a:r>
              <a:rPr lang="tr-TR" altLang="tr-TR" dirty="0">
                <a:solidFill>
                  <a:srgbClr val="33CC33"/>
                </a:solidFill>
                <a:latin typeface="Times New Roman" pitchFamily="18" charset="0"/>
              </a:rPr>
              <a:t>Kontrol </a:t>
            </a:r>
            <a:r>
              <a:rPr lang="tr-TR" altLang="tr-TR" dirty="0" smtClean="0">
                <a:solidFill>
                  <a:srgbClr val="33CC33"/>
                </a:solidFill>
                <a:latin typeface="Times New Roman" pitchFamily="18" charset="0"/>
              </a:rPr>
              <a:t>Sistemi” </a:t>
            </a:r>
            <a:r>
              <a:rPr lang="tr-TR" altLang="tr-TR" dirty="0">
                <a:solidFill>
                  <a:srgbClr val="33CC33"/>
                </a:solidFill>
                <a:latin typeface="Times New Roman" pitchFamily="18" charset="0"/>
              </a:rPr>
              <a:t>faslıdır ve 26 Haziran 2007 tarihinde müzakereye açılmıştır</a:t>
            </a:r>
            <a:r>
              <a:rPr lang="tr-TR" altLang="tr-TR" dirty="0">
                <a:solidFill>
                  <a:srgbClr val="33CC33"/>
                </a:solidFill>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6911FCA-A76D-4725-9A64-09D054AEB271}"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755D3AC9-F02E-49EC-AF27-56106442731A}" type="slidenum">
              <a:rPr lang="tr-TR" altLang="tr-TR"/>
              <a:pPr/>
              <a:t>15</a:t>
            </a:fld>
            <a:endParaRPr lang="tr-TR" altLang="tr-TR"/>
          </a:p>
        </p:txBody>
      </p:sp>
      <p:sp>
        <p:nvSpPr>
          <p:cNvPr id="115714" name="Rectangle 2"/>
          <p:cNvSpPr>
            <a:spLocks noGrp="1" noChangeArrowheads="1"/>
          </p:cNvSpPr>
          <p:nvPr>
            <p:ph type="title"/>
          </p:nvPr>
        </p:nvSpPr>
        <p:spPr>
          <a:xfrm>
            <a:off x="395536" y="332929"/>
            <a:ext cx="8424936" cy="935831"/>
          </a:xfrm>
        </p:spPr>
        <p:txBody>
          <a:bodyPr/>
          <a:lstStyle/>
          <a:p>
            <a:r>
              <a:rPr lang="tr-TR" altLang="tr-TR" sz="3600" b="1" dirty="0">
                <a:solidFill>
                  <a:srgbClr val="00CC00"/>
                </a:solidFill>
                <a:latin typeface="Times New Roman" pitchFamily="18" charset="0"/>
              </a:rPr>
              <a:t>Türkiye’de Kamu İç </a:t>
            </a:r>
            <a:r>
              <a:rPr lang="tr-TR" altLang="tr-TR" sz="3600" b="1" dirty="0" smtClean="0">
                <a:solidFill>
                  <a:srgbClr val="00CC00"/>
                </a:solidFill>
                <a:latin typeface="Times New Roman" pitchFamily="18" charset="0"/>
              </a:rPr>
              <a:t>Kontrol Sisteminin </a:t>
            </a:r>
            <a:r>
              <a:rPr lang="tr-TR" altLang="tr-TR" sz="3600" b="1" dirty="0">
                <a:solidFill>
                  <a:srgbClr val="00CC00"/>
                </a:solidFill>
                <a:latin typeface="Times New Roman" pitchFamily="18" charset="0"/>
              </a:rPr>
              <a:t>Kurulması</a:t>
            </a:r>
          </a:p>
        </p:txBody>
      </p:sp>
      <p:sp>
        <p:nvSpPr>
          <p:cNvPr id="115715" name="Rectangle 3"/>
          <p:cNvSpPr>
            <a:spLocks noGrp="1" noChangeArrowheads="1"/>
          </p:cNvSpPr>
          <p:nvPr>
            <p:ph type="body" idx="1"/>
          </p:nvPr>
        </p:nvSpPr>
        <p:spPr>
          <a:xfrm>
            <a:off x="467544" y="1628800"/>
            <a:ext cx="8280920" cy="4464496"/>
          </a:xfrm>
        </p:spPr>
        <p:txBody>
          <a:bodyPr/>
          <a:lstStyle/>
          <a:p>
            <a:pPr algn="just"/>
            <a:r>
              <a:rPr lang="tr-TR" altLang="tr-TR" dirty="0">
                <a:latin typeface="Times New Roman" pitchFamily="18" charset="0"/>
              </a:rPr>
              <a:t>1050 sayılı Muhasebe-i Umumiye Kanunu 76 yıl uygulandıktan sonra yerini, </a:t>
            </a:r>
          </a:p>
          <a:p>
            <a:pPr algn="just"/>
            <a:r>
              <a:rPr lang="tr-TR" altLang="tr-TR" dirty="0">
                <a:solidFill>
                  <a:srgbClr val="FF0000"/>
                </a:solidFill>
                <a:latin typeface="Times New Roman" pitchFamily="18" charset="0"/>
              </a:rPr>
              <a:t>24.12.2003</a:t>
            </a:r>
            <a:r>
              <a:rPr lang="tr-TR" altLang="tr-TR" dirty="0">
                <a:solidFill>
                  <a:schemeClr val="hlink"/>
                </a:solidFill>
                <a:latin typeface="Times New Roman" pitchFamily="18" charset="0"/>
              </a:rPr>
              <a:t> tarihli Resmi </a:t>
            </a:r>
            <a:r>
              <a:rPr lang="tr-TR" altLang="tr-TR" dirty="0" err="1" smtClean="0">
                <a:solidFill>
                  <a:schemeClr val="hlink"/>
                </a:solidFill>
                <a:latin typeface="Times New Roman" pitchFamily="18" charset="0"/>
              </a:rPr>
              <a:t>Gazete’de</a:t>
            </a:r>
            <a:r>
              <a:rPr lang="tr-TR" altLang="tr-TR" dirty="0" smtClean="0">
                <a:solidFill>
                  <a:schemeClr val="hlink"/>
                </a:solidFill>
                <a:latin typeface="Times New Roman" pitchFamily="18" charset="0"/>
              </a:rPr>
              <a:t> </a:t>
            </a:r>
            <a:r>
              <a:rPr lang="tr-TR" altLang="tr-TR" dirty="0">
                <a:solidFill>
                  <a:schemeClr val="hlink"/>
                </a:solidFill>
                <a:latin typeface="Times New Roman" pitchFamily="18" charset="0"/>
              </a:rPr>
              <a:t>yayımlanan 5018 sayılı </a:t>
            </a:r>
            <a:r>
              <a:rPr lang="tr-TR" altLang="tr-TR" dirty="0">
                <a:latin typeface="Times New Roman" pitchFamily="18" charset="0"/>
              </a:rPr>
              <a:t>Kamu Mali Yönetimi ve Kontrol Kanunu</a:t>
            </a:r>
            <a:r>
              <a:rPr lang="tr-TR" altLang="tr-TR" dirty="0">
                <a:solidFill>
                  <a:schemeClr val="hlink"/>
                </a:solidFill>
                <a:latin typeface="Times New Roman" pitchFamily="18" charset="0"/>
              </a:rPr>
              <a:t>’na bırakmıştır.</a:t>
            </a:r>
            <a:r>
              <a:rPr lang="tr-TR" altLang="tr-TR" dirty="0">
                <a:latin typeface="Times New Roman" pitchFamily="18" charset="0"/>
              </a:rPr>
              <a:t> </a:t>
            </a:r>
            <a:r>
              <a:rPr lang="en-US" altLang="tr-TR" sz="4400" dirty="0">
                <a:latin typeface="Times New Roman" pitchFamily="18" charset="0"/>
              </a:rPr>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ECC946B-EE42-4733-A93E-1F2917D4E6ED}"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33336CD3-E3E4-4014-8634-6549CD6C8BD3}" type="slidenum">
              <a:rPr lang="tr-TR" altLang="tr-TR"/>
              <a:pPr/>
              <a:t>16</a:t>
            </a:fld>
            <a:endParaRPr lang="tr-TR" altLang="tr-TR"/>
          </a:p>
        </p:txBody>
      </p:sp>
      <p:sp>
        <p:nvSpPr>
          <p:cNvPr id="299010" name="Rectangle 2"/>
          <p:cNvSpPr>
            <a:spLocks noGrp="1" noChangeArrowheads="1"/>
          </p:cNvSpPr>
          <p:nvPr>
            <p:ph type="title"/>
          </p:nvPr>
        </p:nvSpPr>
        <p:spPr>
          <a:xfrm>
            <a:off x="539551" y="332656"/>
            <a:ext cx="8136905" cy="706438"/>
          </a:xfrm>
        </p:spPr>
        <p:txBody>
          <a:bodyPr/>
          <a:lstStyle/>
          <a:p>
            <a:r>
              <a:rPr lang="tr-TR" altLang="tr-TR" sz="4000" b="1" dirty="0">
                <a:solidFill>
                  <a:srgbClr val="00CC00"/>
                </a:solidFill>
                <a:latin typeface="Times New Roman" pitchFamily="18" charset="0"/>
                <a:cs typeface="Times New Roman" pitchFamily="18" charset="0"/>
              </a:rPr>
              <a:t>İÇ KONTROLDE SORUMLULUK</a:t>
            </a:r>
          </a:p>
        </p:txBody>
      </p:sp>
      <p:sp>
        <p:nvSpPr>
          <p:cNvPr id="299011" name="Rectangle 3"/>
          <p:cNvSpPr>
            <a:spLocks noGrp="1" noChangeArrowheads="1"/>
          </p:cNvSpPr>
          <p:nvPr>
            <p:ph type="body" idx="1"/>
          </p:nvPr>
        </p:nvSpPr>
        <p:spPr>
          <a:xfrm>
            <a:off x="611560" y="1268759"/>
            <a:ext cx="8086352" cy="5112569"/>
          </a:xfrm>
        </p:spPr>
        <p:txBody>
          <a:bodyPr/>
          <a:lstStyle/>
          <a:p>
            <a:pPr>
              <a:lnSpc>
                <a:spcPct val="90000"/>
              </a:lnSpc>
            </a:pPr>
            <a:r>
              <a:rPr lang="tr-TR" altLang="tr-TR" b="1" dirty="0">
                <a:latin typeface="Times New Roman" pitchFamily="18" charset="0"/>
                <a:cs typeface="Times New Roman" pitchFamily="18" charset="0"/>
              </a:rPr>
              <a:t>Üst Yönetici </a:t>
            </a:r>
            <a:r>
              <a:rPr lang="tr-TR" altLang="tr-TR" b="1" dirty="0" smtClean="0">
                <a:latin typeface="Times New Roman" pitchFamily="18" charset="0"/>
                <a:cs typeface="Times New Roman" pitchFamily="18" charset="0"/>
              </a:rPr>
              <a:t>(Rektörlük </a:t>
            </a:r>
            <a:r>
              <a:rPr lang="tr-TR" altLang="tr-TR" b="1" dirty="0">
                <a:latin typeface="Times New Roman" pitchFamily="18" charset="0"/>
                <a:cs typeface="Times New Roman" pitchFamily="18" charset="0"/>
              </a:rPr>
              <a:t>Makamı)</a:t>
            </a:r>
          </a:p>
          <a:p>
            <a:pPr>
              <a:lnSpc>
                <a:spcPct val="90000"/>
              </a:lnSpc>
              <a:buFont typeface="Wingdings" pitchFamily="2" charset="2"/>
              <a:buNone/>
            </a:pPr>
            <a:endParaRPr lang="tr-TR" altLang="tr-TR" b="1" dirty="0">
              <a:latin typeface="Times New Roman" pitchFamily="18" charset="0"/>
              <a:cs typeface="Times New Roman" pitchFamily="18" charset="0"/>
            </a:endParaRPr>
          </a:p>
          <a:p>
            <a:pPr>
              <a:lnSpc>
                <a:spcPct val="90000"/>
              </a:lnSpc>
            </a:pPr>
            <a:r>
              <a:rPr lang="tr-TR" altLang="tr-TR" b="1" dirty="0">
                <a:latin typeface="Times New Roman" pitchFamily="18" charset="0"/>
                <a:cs typeface="Times New Roman" pitchFamily="18" charset="0"/>
              </a:rPr>
              <a:t>Strateji Geliştirme Daire Başkanlığı</a:t>
            </a:r>
          </a:p>
          <a:p>
            <a:pPr>
              <a:lnSpc>
                <a:spcPct val="90000"/>
              </a:lnSpc>
            </a:pPr>
            <a:endParaRPr lang="tr-TR" altLang="tr-TR" b="1" dirty="0">
              <a:latin typeface="Times New Roman" pitchFamily="18" charset="0"/>
              <a:cs typeface="Times New Roman" pitchFamily="18" charset="0"/>
            </a:endParaRPr>
          </a:p>
          <a:p>
            <a:pPr>
              <a:lnSpc>
                <a:spcPct val="90000"/>
              </a:lnSpc>
            </a:pPr>
            <a:r>
              <a:rPr lang="tr-TR" altLang="tr-TR" b="1" dirty="0">
                <a:latin typeface="Times New Roman" pitchFamily="18" charset="0"/>
                <a:cs typeface="Times New Roman" pitchFamily="18" charset="0"/>
              </a:rPr>
              <a:t>Kurum Personeli</a:t>
            </a:r>
          </a:p>
          <a:p>
            <a:pPr>
              <a:lnSpc>
                <a:spcPct val="90000"/>
              </a:lnSpc>
            </a:pPr>
            <a:endParaRPr lang="tr-TR" altLang="tr-TR" b="1" dirty="0">
              <a:latin typeface="Times New Roman" pitchFamily="18" charset="0"/>
              <a:cs typeface="Times New Roman" pitchFamily="18" charset="0"/>
            </a:endParaRPr>
          </a:p>
          <a:p>
            <a:pPr>
              <a:lnSpc>
                <a:spcPct val="90000"/>
              </a:lnSpc>
            </a:pPr>
            <a:r>
              <a:rPr lang="tr-TR" altLang="tr-TR" b="1" dirty="0">
                <a:latin typeface="Times New Roman" pitchFamily="18" charset="0"/>
                <a:cs typeface="Times New Roman" pitchFamily="18" charset="0"/>
              </a:rPr>
              <a:t>İç Denetim Birimi</a:t>
            </a:r>
          </a:p>
          <a:p>
            <a:pPr>
              <a:lnSpc>
                <a:spcPct val="90000"/>
              </a:lnSpc>
              <a:buFont typeface="Wingdings" pitchFamily="2" charset="2"/>
              <a:buNone/>
            </a:pPr>
            <a:endParaRPr lang="tr-TR" altLang="tr-TR" b="1" dirty="0">
              <a:latin typeface="Times New Roman" pitchFamily="18" charset="0"/>
              <a:cs typeface="Times New Roman" pitchFamily="18" charset="0"/>
            </a:endParaRPr>
          </a:p>
          <a:p>
            <a:pPr>
              <a:lnSpc>
                <a:spcPct val="90000"/>
              </a:lnSpc>
            </a:pPr>
            <a:r>
              <a:rPr lang="tr-TR" altLang="tr-TR" b="1" dirty="0">
                <a:latin typeface="Times New Roman" pitchFamily="18" charset="0"/>
                <a:cs typeface="Times New Roman" pitchFamily="18" charset="0"/>
              </a:rPr>
              <a:t>Sayıştay</a:t>
            </a:r>
            <a:endParaRPr lang="tr-TR" alt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774E87C-EF29-49B0-83A4-7084CF2277EA}"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AED3C9DE-8EA6-4464-9CEF-C70DB0ECB378}" type="slidenum">
              <a:rPr lang="tr-TR" altLang="tr-TR"/>
              <a:pPr/>
              <a:t>17</a:t>
            </a:fld>
            <a:endParaRPr lang="tr-TR" altLang="tr-TR"/>
          </a:p>
        </p:txBody>
      </p:sp>
      <p:sp>
        <p:nvSpPr>
          <p:cNvPr id="301058" name="Rectangle 2"/>
          <p:cNvSpPr>
            <a:spLocks noGrp="1" noChangeArrowheads="1"/>
          </p:cNvSpPr>
          <p:nvPr>
            <p:ph type="body" idx="1"/>
          </p:nvPr>
        </p:nvSpPr>
        <p:spPr>
          <a:xfrm>
            <a:off x="395536" y="1197471"/>
            <a:ext cx="8352928" cy="5327873"/>
          </a:xfrm>
        </p:spPr>
        <p:txBody>
          <a:bodyPr/>
          <a:lstStyle/>
          <a:p>
            <a:pPr algn="just">
              <a:lnSpc>
                <a:spcPct val="80000"/>
              </a:lnSpc>
            </a:pPr>
            <a:r>
              <a:rPr lang="tr-TR" altLang="tr-TR" b="1" u="sng" dirty="0">
                <a:solidFill>
                  <a:srgbClr val="00CC00"/>
                </a:solidFill>
                <a:latin typeface="Times New Roman" pitchFamily="18" charset="0"/>
                <a:cs typeface="Times New Roman" pitchFamily="18" charset="0"/>
              </a:rPr>
              <a:t>Üst </a:t>
            </a:r>
            <a:r>
              <a:rPr lang="tr-TR" altLang="tr-TR" b="1" u="sng" dirty="0" smtClean="0">
                <a:solidFill>
                  <a:srgbClr val="00CC00"/>
                </a:solidFill>
                <a:latin typeface="Times New Roman" pitchFamily="18" charset="0"/>
                <a:cs typeface="Times New Roman" pitchFamily="18" charset="0"/>
              </a:rPr>
              <a:t>yönetim:</a:t>
            </a:r>
            <a:r>
              <a:rPr lang="tr-TR" altLang="tr-TR" b="1" dirty="0" smtClean="0">
                <a:solidFill>
                  <a:srgbClr val="00CC00"/>
                </a:solidFill>
                <a:latin typeface="Times New Roman" pitchFamily="18" charset="0"/>
                <a:cs typeface="Times New Roman" pitchFamily="18" charset="0"/>
              </a:rPr>
              <a:t> </a:t>
            </a:r>
            <a:r>
              <a:rPr lang="tr-TR" altLang="tr-TR" dirty="0">
                <a:latin typeface="Times New Roman" pitchFamily="18" charset="0"/>
                <a:cs typeface="Times New Roman" pitchFamily="18" charset="0"/>
              </a:rPr>
              <a:t>iç kontrol sisteminin tasarlanması, uygulanması, uygun bir şekilde yürütülmesinin gözetilmesi ve belgelendirilmesi de dahil olmak üzere kurumun her türlü faaliyetlerinden sorumludur. </a:t>
            </a:r>
          </a:p>
          <a:p>
            <a:pPr algn="just">
              <a:lnSpc>
                <a:spcPct val="80000"/>
              </a:lnSpc>
              <a:buFont typeface="Wingdings" pitchFamily="2" charset="2"/>
              <a:buNone/>
            </a:pPr>
            <a:endParaRPr lang="tr-TR" altLang="tr-TR" b="1" dirty="0">
              <a:latin typeface="Times New Roman" pitchFamily="18" charset="0"/>
              <a:cs typeface="Times New Roman" pitchFamily="18" charset="0"/>
            </a:endParaRPr>
          </a:p>
          <a:p>
            <a:pPr algn="just">
              <a:lnSpc>
                <a:spcPct val="80000"/>
              </a:lnSpc>
            </a:pPr>
            <a:r>
              <a:rPr lang="tr-TR" altLang="tr-TR" b="1" u="sng" dirty="0">
                <a:solidFill>
                  <a:srgbClr val="00CC00"/>
                </a:solidFill>
                <a:latin typeface="Times New Roman" pitchFamily="18" charset="0"/>
                <a:cs typeface="Times New Roman" pitchFamily="18" charset="0"/>
              </a:rPr>
              <a:t>Strateji Geliştirme </a:t>
            </a:r>
            <a:r>
              <a:rPr lang="tr-TR" altLang="tr-TR" b="1" u="sng" dirty="0" smtClean="0">
                <a:solidFill>
                  <a:srgbClr val="00CC00"/>
                </a:solidFill>
                <a:latin typeface="Times New Roman" pitchFamily="18" charset="0"/>
                <a:cs typeface="Times New Roman" pitchFamily="18" charset="0"/>
              </a:rPr>
              <a:t>Birimi:</a:t>
            </a:r>
            <a:r>
              <a:rPr lang="tr-TR" altLang="tr-TR" b="1" dirty="0" smtClean="0">
                <a:solidFill>
                  <a:srgbClr val="00CC00"/>
                </a:solidFill>
                <a:effectLst>
                  <a:outerShdw blurRad="38100" dist="38100" dir="2700000" algn="tl">
                    <a:srgbClr val="FFFFFF"/>
                  </a:outerShdw>
                </a:effectLst>
                <a:latin typeface="Times New Roman" pitchFamily="18" charset="0"/>
                <a:cs typeface="Times New Roman" pitchFamily="18" charset="0"/>
              </a:rPr>
              <a:t> </a:t>
            </a:r>
            <a:r>
              <a:rPr lang="tr-TR" altLang="tr-TR" dirty="0">
                <a:latin typeface="Times New Roman" pitchFamily="18" charset="0"/>
                <a:cs typeface="Times New Roman" pitchFamily="18" charset="0"/>
              </a:rPr>
              <a:t>yönetimin iç kontrole yönelik işlevinin etkililiğini ve verimliliğini artırmak için gerekli çalışmaları yapar ve ön mali kontrol faaliyetinin yürütülmesini sağlar.</a:t>
            </a:r>
          </a:p>
        </p:txBody>
      </p:sp>
      <p:sp>
        <p:nvSpPr>
          <p:cNvPr id="21507" name="Rectangle 2"/>
          <p:cNvSpPr>
            <a:spLocks noGrp="1" noChangeArrowheads="1"/>
          </p:cNvSpPr>
          <p:nvPr>
            <p:ph type="title"/>
          </p:nvPr>
        </p:nvSpPr>
        <p:spPr>
          <a:xfrm>
            <a:off x="508000" y="216570"/>
            <a:ext cx="8178800" cy="69215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0"/>
          <a:lstStyle/>
          <a:p>
            <a:r>
              <a:rPr lang="tr-TR" altLang="tr-TR" sz="4000" b="1" dirty="0">
                <a:solidFill>
                  <a:srgbClr val="00CC00"/>
                </a:solidFill>
                <a:latin typeface="Times New Roman" pitchFamily="18" charset="0"/>
                <a:cs typeface="Times New Roman" pitchFamily="18" charset="0"/>
              </a:rPr>
              <a:t>İç </a:t>
            </a:r>
            <a:r>
              <a:rPr lang="tr-TR" altLang="tr-TR" sz="4000" b="1" dirty="0" smtClean="0">
                <a:solidFill>
                  <a:srgbClr val="00CC00"/>
                </a:solidFill>
                <a:latin typeface="Times New Roman" pitchFamily="18" charset="0"/>
                <a:cs typeface="Times New Roman" pitchFamily="18" charset="0"/>
              </a:rPr>
              <a:t>kontrolde </a:t>
            </a:r>
            <a:r>
              <a:rPr lang="tr-TR" altLang="tr-TR" sz="4000" b="1" dirty="0">
                <a:solidFill>
                  <a:srgbClr val="00CC00"/>
                </a:solidFill>
                <a:latin typeface="Times New Roman" pitchFamily="18" charset="0"/>
                <a:cs typeface="Times New Roman" pitchFamily="18" charset="0"/>
              </a:rPr>
              <a:t>Sorumluluklar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525D833-FDC6-425A-A39F-30AC8B72EB8F}"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A52032BF-8598-4609-8BC8-548C17CADEFA}" type="slidenum">
              <a:rPr lang="tr-TR" altLang="tr-TR"/>
              <a:pPr/>
              <a:t>18</a:t>
            </a:fld>
            <a:endParaRPr lang="tr-TR" altLang="tr-TR"/>
          </a:p>
        </p:txBody>
      </p:sp>
      <p:sp>
        <p:nvSpPr>
          <p:cNvPr id="302082" name="Rectangle 2"/>
          <p:cNvSpPr>
            <a:spLocks noGrp="1" noChangeArrowheads="1"/>
          </p:cNvSpPr>
          <p:nvPr>
            <p:ph type="body" idx="1"/>
          </p:nvPr>
        </p:nvSpPr>
        <p:spPr>
          <a:xfrm>
            <a:off x="395536" y="1412776"/>
            <a:ext cx="8280920" cy="5040560"/>
          </a:xfrm>
        </p:spPr>
        <p:txBody>
          <a:bodyPr/>
          <a:lstStyle/>
          <a:p>
            <a:pPr algn="just">
              <a:lnSpc>
                <a:spcPct val="80000"/>
              </a:lnSpc>
            </a:pPr>
            <a:r>
              <a:rPr lang="tr-TR" altLang="tr-TR" sz="3600" b="1" u="sng" dirty="0">
                <a:solidFill>
                  <a:srgbClr val="33CC33"/>
                </a:solidFill>
                <a:latin typeface="Times New Roman" pitchFamily="18" charset="0"/>
                <a:cs typeface="Times New Roman" pitchFamily="18" charset="0"/>
              </a:rPr>
              <a:t>Kurum </a:t>
            </a:r>
            <a:r>
              <a:rPr lang="tr-TR" altLang="tr-TR" sz="3600" b="1" u="sng" dirty="0" smtClean="0">
                <a:solidFill>
                  <a:srgbClr val="33CC33"/>
                </a:solidFill>
                <a:latin typeface="Times New Roman" pitchFamily="18" charset="0"/>
                <a:cs typeface="Times New Roman" pitchFamily="18" charset="0"/>
              </a:rPr>
              <a:t>personeli</a:t>
            </a:r>
            <a:r>
              <a:rPr lang="tr-TR" altLang="tr-TR" sz="3600" b="1" u="sng" dirty="0" smtClean="0">
                <a:solidFill>
                  <a:srgbClr val="339966"/>
                </a:solidFill>
                <a:latin typeface="Times New Roman" pitchFamily="18" charset="0"/>
                <a:cs typeface="Times New Roman" pitchFamily="18" charset="0"/>
              </a:rPr>
              <a:t>:</a:t>
            </a:r>
            <a:r>
              <a:rPr lang="tr-TR" altLang="tr-TR" sz="3600" b="1" dirty="0">
                <a:latin typeface="Times New Roman" pitchFamily="18" charset="0"/>
                <a:cs typeface="Times New Roman" pitchFamily="18" charset="0"/>
              </a:rPr>
              <a:t> </a:t>
            </a:r>
            <a:r>
              <a:rPr lang="tr-TR" altLang="tr-TR" dirty="0" smtClean="0">
                <a:latin typeface="Times New Roman" pitchFamily="18" charset="0"/>
                <a:cs typeface="Times New Roman" pitchFamily="18" charset="0"/>
              </a:rPr>
              <a:t>İç </a:t>
            </a:r>
            <a:r>
              <a:rPr lang="tr-TR" altLang="tr-TR" dirty="0">
                <a:latin typeface="Times New Roman" pitchFamily="18" charset="0"/>
                <a:cs typeface="Times New Roman" pitchFamily="18" charset="0"/>
              </a:rPr>
              <a:t>kontrolün işletilmesinden sorumludur. </a:t>
            </a:r>
          </a:p>
          <a:p>
            <a:pPr algn="just">
              <a:lnSpc>
                <a:spcPct val="80000"/>
              </a:lnSpc>
            </a:pPr>
            <a:r>
              <a:rPr lang="tr-TR" altLang="tr-TR" dirty="0">
                <a:latin typeface="Times New Roman" pitchFamily="18" charset="0"/>
                <a:cs typeface="Times New Roman" pitchFamily="18" charset="0"/>
              </a:rPr>
              <a:t>Her bir çalışan görev tanımı çerçevesinde kendisine verilen iş/işlemleri etkin ve  verimli bir şekilde mevzuata uygun olarak yürütmek zorundadır.</a:t>
            </a:r>
          </a:p>
          <a:p>
            <a:pPr algn="just">
              <a:lnSpc>
                <a:spcPct val="80000"/>
              </a:lnSpc>
            </a:pPr>
            <a:r>
              <a:rPr lang="tr-TR" altLang="tr-TR" dirty="0" smtClean="0">
                <a:latin typeface="Times New Roman" pitchFamily="18" charset="0"/>
                <a:cs typeface="Times New Roman" pitchFamily="18" charset="0"/>
              </a:rPr>
              <a:t>Aynı </a:t>
            </a:r>
            <a:r>
              <a:rPr lang="tr-TR" altLang="tr-TR" dirty="0">
                <a:latin typeface="Times New Roman" pitchFamily="18" charset="0"/>
                <a:cs typeface="Times New Roman" pitchFamily="18" charset="0"/>
              </a:rPr>
              <a:t>zamanda, faaliyetlere ilişkin problemleri ve iyileştirme önerilerini, kurum etik değerleriyle bağdaşmayan davranışları, illegal fiil ve eylemleri üst yönetime iletmelidir.</a:t>
            </a:r>
          </a:p>
        </p:txBody>
      </p:sp>
      <p:sp>
        <p:nvSpPr>
          <p:cNvPr id="21507" name="Rectangle 2"/>
          <p:cNvSpPr>
            <a:spLocks noGrp="1" noChangeArrowheads="1"/>
          </p:cNvSpPr>
          <p:nvPr>
            <p:ph type="title"/>
          </p:nvPr>
        </p:nvSpPr>
        <p:spPr>
          <a:xfrm>
            <a:off x="467544" y="261020"/>
            <a:ext cx="8085906" cy="6477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tr-TR" altLang="tr-TR" sz="4000" b="1" dirty="0">
                <a:solidFill>
                  <a:srgbClr val="00CC00"/>
                </a:solidFill>
                <a:latin typeface="Times New Roman" pitchFamily="18" charset="0"/>
                <a:cs typeface="Times New Roman" pitchFamily="18" charset="0"/>
              </a:rPr>
              <a:t>İç kontrolde Sorumluluklar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255016-E4DB-47B9-A4DF-950B53D4268C}"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616FB8C9-7791-4A33-8C55-9BFE4DFA77CE}" type="slidenum">
              <a:rPr lang="tr-TR" altLang="tr-TR"/>
              <a:pPr/>
              <a:t>19</a:t>
            </a:fld>
            <a:endParaRPr lang="tr-TR" altLang="tr-TR"/>
          </a:p>
        </p:txBody>
      </p:sp>
      <p:sp>
        <p:nvSpPr>
          <p:cNvPr id="278530" name="Rectangle 2"/>
          <p:cNvSpPr>
            <a:spLocks noGrp="1" noChangeArrowheads="1"/>
          </p:cNvSpPr>
          <p:nvPr>
            <p:ph type="title"/>
          </p:nvPr>
        </p:nvSpPr>
        <p:spPr>
          <a:xfrm>
            <a:off x="468313" y="288007"/>
            <a:ext cx="8229600" cy="620713"/>
          </a:xfrm>
        </p:spPr>
        <p:txBody>
          <a:bodyPr/>
          <a:lstStyle/>
          <a:p>
            <a:r>
              <a:rPr lang="tr-TR" altLang="tr-TR" sz="4000" b="1" dirty="0">
                <a:solidFill>
                  <a:srgbClr val="33CC33"/>
                </a:solidFill>
                <a:latin typeface="Times New Roman" pitchFamily="18" charset="0"/>
              </a:rPr>
              <a:t>İç Kontrol Standartları</a:t>
            </a:r>
            <a:r>
              <a:rPr lang="tr-TR" altLang="tr-TR" sz="4000" b="1" dirty="0"/>
              <a:t> </a:t>
            </a:r>
          </a:p>
        </p:txBody>
      </p:sp>
      <p:sp>
        <p:nvSpPr>
          <p:cNvPr id="278531" name="Rectangle 3"/>
          <p:cNvSpPr>
            <a:spLocks noGrp="1" noChangeArrowheads="1"/>
          </p:cNvSpPr>
          <p:nvPr>
            <p:ph type="body" idx="1"/>
          </p:nvPr>
        </p:nvSpPr>
        <p:spPr>
          <a:xfrm>
            <a:off x="395536" y="1092348"/>
            <a:ext cx="8424936" cy="5216972"/>
          </a:xfrm>
        </p:spPr>
        <p:txBody>
          <a:bodyPr/>
          <a:lstStyle/>
          <a:p>
            <a:pPr algn="just"/>
            <a:r>
              <a:rPr lang="tr-TR" altLang="tr-TR" dirty="0">
                <a:latin typeface="Times New Roman" pitchFamily="18" charset="0"/>
              </a:rPr>
              <a:t>Merkezi uyumlaştırma görevi çerçevesinde Bakanlık tarafından belirlenir ve yayınlanır. </a:t>
            </a:r>
          </a:p>
          <a:p>
            <a:pPr algn="just"/>
            <a:r>
              <a:rPr lang="tr-TR" altLang="tr-TR" dirty="0">
                <a:latin typeface="Times New Roman" pitchFamily="18" charset="0"/>
              </a:rPr>
              <a:t>İdareler, mali ve mali olmayan tüm işlemlerini bu standartlara uymakla ve yerini getirmekle yükümlüdür. </a:t>
            </a:r>
          </a:p>
          <a:p>
            <a:pPr algn="just"/>
            <a:r>
              <a:rPr lang="tr-TR" altLang="tr-TR" dirty="0">
                <a:latin typeface="Times New Roman" pitchFamily="18" charset="0"/>
              </a:rPr>
              <a:t>Kurumlar kanuna ve iç kontrol standartlarına aykırı olmamak koşuluyla, idarelerce görev alanları çerçevesinde her türlü </a:t>
            </a:r>
            <a:r>
              <a:rPr lang="tr-TR" altLang="tr-TR" dirty="0">
                <a:solidFill>
                  <a:schemeClr val="hlink"/>
                </a:solidFill>
                <a:latin typeface="Times New Roman" pitchFamily="18" charset="0"/>
              </a:rPr>
              <a:t>yöntem, süreç ve özellikle işlemlere ilişkin standartları belirleyebilir.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06313"/>
          </a:xfrm>
        </p:spPr>
        <p:txBody>
          <a:bodyPr/>
          <a:lstStyle/>
          <a:p>
            <a:r>
              <a:rPr lang="tr-TR" sz="36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İÇ KONTROLÜN TARİHİ GELİŞİMİ</a:t>
            </a:r>
          </a:p>
        </p:txBody>
      </p:sp>
      <p:sp>
        <p:nvSpPr>
          <p:cNvPr id="3" name="İçerik Yer Tutucusu 2"/>
          <p:cNvSpPr>
            <a:spLocks noGrp="1"/>
          </p:cNvSpPr>
          <p:nvPr>
            <p:ph idx="1"/>
          </p:nvPr>
        </p:nvSpPr>
        <p:spPr>
          <a:xfrm>
            <a:off x="457200" y="1124744"/>
            <a:ext cx="8229600" cy="4525963"/>
          </a:xfrm>
        </p:spPr>
        <p:txBody>
          <a:bodyPr/>
          <a:lstStyle/>
          <a:p>
            <a:pPr algn="just"/>
            <a:r>
              <a:rPr lang="tr-TR" sz="2400" dirty="0">
                <a:effectLst/>
                <a:latin typeface="Times New Roman" pitchFamily="18" charset="0"/>
                <a:cs typeface="Times New Roman" pitchFamily="18" charset="0"/>
              </a:rPr>
              <a:t>İç kontrol, 1970'lerin ortalarında </a:t>
            </a:r>
            <a:r>
              <a:rPr lang="tr-TR" sz="2400" dirty="0" smtClean="0">
                <a:effectLst/>
                <a:latin typeface="Times New Roman" pitchFamily="18" charset="0"/>
                <a:cs typeface="Times New Roman" pitchFamily="18" charset="0"/>
              </a:rPr>
              <a:t>ABD’de </a:t>
            </a:r>
            <a:r>
              <a:rPr lang="tr-TR" sz="2400" dirty="0" err="1">
                <a:effectLst/>
                <a:latin typeface="Times New Roman" pitchFamily="18" charset="0"/>
                <a:cs typeface="Times New Roman" pitchFamily="18" charset="0"/>
              </a:rPr>
              <a:t>Watergate</a:t>
            </a:r>
            <a:r>
              <a:rPr lang="tr-TR" sz="2400" dirty="0">
                <a:effectLst/>
                <a:latin typeface="Times New Roman" pitchFamily="18" charset="0"/>
                <a:cs typeface="Times New Roman" pitchFamily="18" charset="0"/>
              </a:rPr>
              <a:t> savcısının bu konuya dikkat çekmesi ile gündeme gelmiştir. 1977'de ana teması iç kontrol olan Yabancı Yolsuzluk Kanununun (</a:t>
            </a:r>
            <a:r>
              <a:rPr lang="tr-TR" sz="2400" dirty="0" err="1">
                <a:effectLst/>
                <a:latin typeface="Times New Roman" pitchFamily="18" charset="0"/>
                <a:cs typeface="Times New Roman" pitchFamily="18" charset="0"/>
              </a:rPr>
              <a:t>Foreign</a:t>
            </a:r>
            <a:r>
              <a:rPr lang="tr-TR" sz="2400" dirty="0">
                <a:effectLst/>
                <a:latin typeface="Times New Roman" pitchFamily="18" charset="0"/>
                <a:cs typeface="Times New Roman" pitchFamily="18" charset="0"/>
              </a:rPr>
              <a:t> </a:t>
            </a:r>
            <a:r>
              <a:rPr lang="tr-TR" sz="2400" dirty="0" err="1">
                <a:effectLst/>
                <a:latin typeface="Times New Roman" pitchFamily="18" charset="0"/>
                <a:cs typeface="Times New Roman" pitchFamily="18" charset="0"/>
              </a:rPr>
              <a:t>Corrupt</a:t>
            </a:r>
            <a:r>
              <a:rPr lang="tr-TR" sz="2400" dirty="0">
                <a:effectLst/>
                <a:latin typeface="Times New Roman" pitchFamily="18" charset="0"/>
                <a:cs typeface="Times New Roman" pitchFamily="18" charset="0"/>
              </a:rPr>
              <a:t> </a:t>
            </a:r>
            <a:r>
              <a:rPr lang="tr-TR" sz="2400" dirty="0" err="1">
                <a:effectLst/>
                <a:latin typeface="Times New Roman" pitchFamily="18" charset="0"/>
                <a:cs typeface="Times New Roman" pitchFamily="18" charset="0"/>
              </a:rPr>
              <a:t>Practices</a:t>
            </a:r>
            <a:r>
              <a:rPr lang="tr-TR" sz="2400" dirty="0">
                <a:effectLst/>
                <a:latin typeface="Times New Roman" pitchFamily="18" charset="0"/>
                <a:cs typeface="Times New Roman" pitchFamily="18" charset="0"/>
              </a:rPr>
              <a:t> </a:t>
            </a:r>
            <a:r>
              <a:rPr lang="tr-TR" sz="2400" dirty="0" err="1">
                <a:effectLst/>
                <a:latin typeface="Times New Roman" pitchFamily="18" charset="0"/>
                <a:cs typeface="Times New Roman" pitchFamily="18" charset="0"/>
              </a:rPr>
              <a:t>Act</a:t>
            </a:r>
            <a:r>
              <a:rPr lang="tr-TR" sz="2400" dirty="0">
                <a:effectLst/>
                <a:latin typeface="Times New Roman" pitchFamily="18" charset="0"/>
                <a:cs typeface="Times New Roman" pitchFamily="18" charset="0"/>
              </a:rPr>
              <a:t>) ABD'de yürürlüğe girmesiyle, 1980'lerin </a:t>
            </a:r>
            <a:r>
              <a:rPr lang="tr-TR" sz="2400" dirty="0" smtClean="0">
                <a:effectLst/>
                <a:latin typeface="Times New Roman" pitchFamily="18" charset="0"/>
                <a:cs typeface="Times New Roman" pitchFamily="18" charset="0"/>
              </a:rPr>
              <a:t>başında </a:t>
            </a:r>
            <a:r>
              <a:rPr lang="tr-TR" sz="2400" dirty="0">
                <a:effectLst/>
                <a:latin typeface="Times New Roman" pitchFamily="18" charset="0"/>
                <a:cs typeface="Times New Roman" pitchFamily="18" charset="0"/>
              </a:rPr>
              <a:t>kontrol ortamı ve iç kontrol sürecinin temeli oluşmuştur. Daha sonra, 1985 yılında Ulusal Komisyon kurulmuş ve bu Komisyon tarafından kontrol ortamına vurgu yapılmış, iç kontrol kavramı için ortak bir anlayış ve kapsayıcı bir çerçeve oluşturulması için destekleyici kurumlara çağrıda bulunulmuştur. Komisyonun bu çağrısı sonucunda Destekleyici Kurumlar Komitesi COSO (</a:t>
            </a:r>
            <a:r>
              <a:rPr lang="tr-TR" sz="2400" dirty="0" err="1">
                <a:effectLst/>
                <a:latin typeface="Times New Roman" pitchFamily="18" charset="0"/>
                <a:cs typeface="Times New Roman" pitchFamily="18" charset="0"/>
              </a:rPr>
              <a:t>Committee</a:t>
            </a:r>
            <a:r>
              <a:rPr lang="tr-TR" sz="2400" dirty="0">
                <a:effectLst/>
                <a:latin typeface="Times New Roman" pitchFamily="18" charset="0"/>
                <a:cs typeface="Times New Roman" pitchFamily="18" charset="0"/>
              </a:rPr>
              <a:t> of </a:t>
            </a:r>
            <a:r>
              <a:rPr lang="tr-TR" sz="2400" dirty="0" err="1">
                <a:effectLst/>
                <a:latin typeface="Times New Roman" pitchFamily="18" charset="0"/>
                <a:cs typeface="Times New Roman" pitchFamily="18" charset="0"/>
              </a:rPr>
              <a:t>Sponsoring</a:t>
            </a:r>
            <a:r>
              <a:rPr lang="tr-TR" sz="2400" dirty="0">
                <a:effectLst/>
                <a:latin typeface="Times New Roman" pitchFamily="18" charset="0"/>
                <a:cs typeface="Times New Roman" pitchFamily="18" charset="0"/>
              </a:rPr>
              <a:t> </a:t>
            </a:r>
            <a:r>
              <a:rPr lang="tr-TR" sz="2400" dirty="0" err="1">
                <a:effectLst/>
                <a:latin typeface="Times New Roman" pitchFamily="18" charset="0"/>
                <a:cs typeface="Times New Roman" pitchFamily="18" charset="0"/>
              </a:rPr>
              <a:t>Organizations</a:t>
            </a:r>
            <a:r>
              <a:rPr lang="tr-TR" sz="2400" dirty="0">
                <a:effectLst/>
                <a:latin typeface="Times New Roman" pitchFamily="18" charset="0"/>
                <a:cs typeface="Times New Roman" pitchFamily="18" charset="0"/>
              </a:rPr>
              <a:t>) oluşturulmuştur. </a:t>
            </a:r>
            <a:r>
              <a:rPr lang="tr-TR" sz="2400" dirty="0" smtClean="0">
                <a:effectLst/>
                <a:latin typeface="Times New Roman" pitchFamily="18" charset="0"/>
                <a:cs typeface="Times New Roman" pitchFamily="18" charset="0"/>
              </a:rPr>
              <a:t>COSO tarafından </a:t>
            </a:r>
            <a:r>
              <a:rPr lang="tr-TR" sz="2400" dirty="0">
                <a:effectLst/>
                <a:latin typeface="Times New Roman" pitchFamily="18" charset="0"/>
                <a:cs typeface="Times New Roman" pitchFamily="18" charset="0"/>
              </a:rPr>
              <a:t>1992'de yayımlanan "İç </a:t>
            </a:r>
            <a:r>
              <a:rPr lang="tr-TR" sz="2400" dirty="0" smtClean="0">
                <a:effectLst/>
                <a:latin typeface="Times New Roman" pitchFamily="18" charset="0"/>
                <a:cs typeface="Times New Roman" pitchFamily="18" charset="0"/>
              </a:rPr>
              <a:t>Kontrol-Bütünleşik </a:t>
            </a:r>
            <a:r>
              <a:rPr lang="tr-TR" sz="2400" dirty="0">
                <a:effectLst/>
                <a:latin typeface="Times New Roman" pitchFamily="18" charset="0"/>
                <a:cs typeface="Times New Roman" pitchFamily="18" charset="0"/>
              </a:rPr>
              <a:t>Çerçeve" yaygın olarak kullanılmaya başlanmıştır.</a:t>
            </a:r>
            <a:endParaRPr lang="tr-TR" sz="2400" dirty="0">
              <a:latin typeface="Times New Roman" pitchFamily="18" charset="0"/>
              <a:cs typeface="Times New Roman" pitchFamily="18" charset="0"/>
            </a:endParaRP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2</a:t>
            </a:fld>
            <a:endParaRPr lang="tr-TR" altLang="tr-TR"/>
          </a:p>
        </p:txBody>
      </p:sp>
    </p:spTree>
    <p:extLst>
      <p:ext uri="{BB962C8B-B14F-4D97-AF65-F5344CB8AC3E}">
        <p14:creationId xmlns:p14="http://schemas.microsoft.com/office/powerpoint/2010/main" val="74077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2F42E86-1A4E-488C-8708-89AF03E3ED80}"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6B6D9E6E-16FB-43FA-9EB8-7F4E27F7A6CC}" type="slidenum">
              <a:rPr lang="tr-TR" altLang="tr-TR"/>
              <a:pPr/>
              <a:t>20</a:t>
            </a:fld>
            <a:endParaRPr lang="tr-TR" altLang="tr-TR"/>
          </a:p>
        </p:txBody>
      </p:sp>
      <p:sp>
        <p:nvSpPr>
          <p:cNvPr id="271362" name="Rectangle 2"/>
          <p:cNvSpPr>
            <a:spLocks noGrp="1" noChangeArrowheads="1"/>
          </p:cNvSpPr>
          <p:nvPr>
            <p:ph type="title"/>
          </p:nvPr>
        </p:nvSpPr>
        <p:spPr>
          <a:xfrm>
            <a:off x="468313" y="216570"/>
            <a:ext cx="8229600" cy="692150"/>
          </a:xfrm>
        </p:spPr>
        <p:txBody>
          <a:bodyPr/>
          <a:lstStyle/>
          <a:p>
            <a:r>
              <a:rPr lang="tr-TR" altLang="tr-TR" sz="4000" b="1" dirty="0">
                <a:solidFill>
                  <a:srgbClr val="00CC00"/>
                </a:solidFill>
                <a:latin typeface="Times New Roman" pitchFamily="18" charset="0"/>
              </a:rPr>
              <a:t>İÇ KONTROL NEDİR?</a:t>
            </a:r>
          </a:p>
        </p:txBody>
      </p:sp>
      <p:sp>
        <p:nvSpPr>
          <p:cNvPr id="271363" name="Rectangle 3"/>
          <p:cNvSpPr>
            <a:spLocks noGrp="1" noChangeArrowheads="1"/>
          </p:cNvSpPr>
          <p:nvPr>
            <p:ph type="body" idx="1"/>
          </p:nvPr>
        </p:nvSpPr>
        <p:spPr>
          <a:xfrm>
            <a:off x="467544" y="1125215"/>
            <a:ext cx="8280920" cy="4824065"/>
          </a:xfrm>
        </p:spPr>
        <p:txBody>
          <a:bodyPr/>
          <a:lstStyle/>
          <a:p>
            <a:pPr marL="609600" indent="-609600" algn="just"/>
            <a:r>
              <a:rPr lang="tr-TR" altLang="tr-TR" dirty="0">
                <a:solidFill>
                  <a:srgbClr val="FF0000"/>
                </a:solidFill>
                <a:latin typeface="Times New Roman" pitchFamily="18" charset="0"/>
              </a:rPr>
              <a:t>10/12/2003</a:t>
            </a:r>
            <a:r>
              <a:rPr lang="tr-TR" altLang="tr-TR" dirty="0">
                <a:latin typeface="Times New Roman" pitchFamily="18" charset="0"/>
              </a:rPr>
              <a:t> tarihli ve 5018 sayılı Kamu Mali Yönetimi ve Kontrol </a:t>
            </a:r>
            <a:r>
              <a:rPr lang="tr-TR" altLang="tr-TR" dirty="0" smtClean="0">
                <a:latin typeface="Times New Roman" pitchFamily="18" charset="0"/>
              </a:rPr>
              <a:t>Kanunu’nun </a:t>
            </a:r>
            <a:r>
              <a:rPr lang="tr-TR" altLang="tr-TR" dirty="0">
                <a:latin typeface="Times New Roman" pitchFamily="18" charset="0"/>
              </a:rPr>
              <a:t>Beşinci kısmında </a:t>
            </a:r>
            <a:r>
              <a:rPr lang="tr-TR" altLang="tr-TR" dirty="0" smtClean="0">
                <a:latin typeface="Times New Roman" pitchFamily="18" charset="0"/>
              </a:rPr>
              <a:t>“İç </a:t>
            </a:r>
            <a:r>
              <a:rPr lang="tr-TR" altLang="tr-TR" dirty="0">
                <a:latin typeface="Times New Roman" pitchFamily="18" charset="0"/>
              </a:rPr>
              <a:t>Kontrol Sistemi” düzenlenmiştir. </a:t>
            </a:r>
          </a:p>
          <a:p>
            <a:pPr marL="990600" lvl="1" indent="-533400"/>
            <a:r>
              <a:rPr lang="tr-TR" altLang="tr-TR" sz="3200" dirty="0">
                <a:latin typeface="Times New Roman" pitchFamily="18" charset="0"/>
              </a:rPr>
              <a:t>İç </a:t>
            </a:r>
            <a:r>
              <a:rPr lang="tr-TR" altLang="tr-TR" sz="3200" dirty="0" smtClean="0">
                <a:latin typeface="Times New Roman" pitchFamily="18" charset="0"/>
              </a:rPr>
              <a:t>kontrolün </a:t>
            </a:r>
            <a:r>
              <a:rPr lang="tr-TR" altLang="tr-TR" sz="3200" dirty="0">
                <a:latin typeface="Times New Roman" pitchFamily="18" charset="0"/>
              </a:rPr>
              <a:t>tanımı ve amacı</a:t>
            </a:r>
          </a:p>
          <a:p>
            <a:pPr marL="990600" lvl="1" indent="-533400"/>
            <a:r>
              <a:rPr lang="tr-TR" altLang="tr-TR" sz="3200" dirty="0">
                <a:latin typeface="Times New Roman" pitchFamily="18" charset="0"/>
              </a:rPr>
              <a:t>Kontrolün yapısı ve işleyişi</a:t>
            </a:r>
          </a:p>
          <a:p>
            <a:pPr marL="990600" lvl="1" indent="-533400"/>
            <a:r>
              <a:rPr lang="tr-TR" altLang="tr-TR" sz="3200" dirty="0">
                <a:latin typeface="Times New Roman" pitchFamily="18" charset="0"/>
              </a:rPr>
              <a:t>Ön Mali Kontrol</a:t>
            </a:r>
          </a:p>
          <a:p>
            <a:pPr marL="990600" lvl="1" indent="-533400"/>
            <a:r>
              <a:rPr lang="tr-TR" altLang="tr-TR" sz="3200" dirty="0">
                <a:latin typeface="Times New Roman" pitchFamily="18" charset="0"/>
              </a:rPr>
              <a:t>Mali Hizmetler Birimi  vb. görevlere yer verilmiştir.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330913E-5C08-4086-99EA-0D8EB4081EE5}"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4E3B0428-C73D-4508-9415-F4BBBD8C79E8}" type="slidenum">
              <a:rPr lang="tr-TR" altLang="tr-TR"/>
              <a:pPr/>
              <a:t>21</a:t>
            </a:fld>
            <a:endParaRPr lang="tr-TR" altLang="tr-TR"/>
          </a:p>
        </p:txBody>
      </p:sp>
      <p:sp>
        <p:nvSpPr>
          <p:cNvPr id="272386" name="Rectangle 2"/>
          <p:cNvSpPr>
            <a:spLocks noGrp="1" noChangeArrowheads="1"/>
          </p:cNvSpPr>
          <p:nvPr>
            <p:ph type="title"/>
          </p:nvPr>
        </p:nvSpPr>
        <p:spPr>
          <a:xfrm>
            <a:off x="467544" y="288578"/>
            <a:ext cx="8280920" cy="692150"/>
          </a:xfrm>
        </p:spPr>
        <p:txBody>
          <a:bodyPr/>
          <a:lstStyle/>
          <a:p>
            <a:r>
              <a:rPr lang="tr-TR" altLang="tr-TR" sz="4000" b="1" dirty="0">
                <a:solidFill>
                  <a:srgbClr val="00CC00"/>
                </a:solidFill>
                <a:latin typeface="Times New Roman" pitchFamily="18" charset="0"/>
              </a:rPr>
              <a:t>İÇ KONTROL NEDİR? 55 Mad.</a:t>
            </a:r>
            <a:r>
              <a:rPr lang="tr-TR" altLang="tr-TR" sz="4000" b="1" dirty="0">
                <a:solidFill>
                  <a:srgbClr val="00CC00"/>
                </a:solidFill>
              </a:rPr>
              <a:t> </a:t>
            </a:r>
          </a:p>
        </p:txBody>
      </p:sp>
      <p:sp>
        <p:nvSpPr>
          <p:cNvPr id="272387" name="Rectangle 3"/>
          <p:cNvSpPr>
            <a:spLocks noGrp="1" noChangeArrowheads="1"/>
          </p:cNvSpPr>
          <p:nvPr>
            <p:ph type="body" idx="1"/>
          </p:nvPr>
        </p:nvSpPr>
        <p:spPr>
          <a:xfrm>
            <a:off x="467544" y="1268760"/>
            <a:ext cx="8208912" cy="4896544"/>
          </a:xfrm>
        </p:spPr>
        <p:txBody>
          <a:bodyPr/>
          <a:lstStyle/>
          <a:p>
            <a:pPr algn="just"/>
            <a:r>
              <a:rPr lang="tr-TR" altLang="tr-TR" sz="2800" dirty="0">
                <a:latin typeface="Times New Roman" pitchFamily="18" charset="0"/>
              </a:rPr>
              <a:t>İdarenin amaçlarına, belirlenmiş politikalara ve mevzuata uygun olarak </a:t>
            </a:r>
            <a:r>
              <a:rPr lang="tr-TR" altLang="tr-TR" sz="2800" dirty="0" smtClean="0">
                <a:solidFill>
                  <a:srgbClr val="00CC00"/>
                </a:solidFill>
                <a:latin typeface="Times New Roman" pitchFamily="18" charset="0"/>
              </a:rPr>
              <a:t>faaliyetlerin, e</a:t>
            </a:r>
            <a:r>
              <a:rPr lang="tr-TR" altLang="tr-TR" sz="2800" dirty="0" smtClean="0">
                <a:latin typeface="Times New Roman" pitchFamily="18" charset="0"/>
              </a:rPr>
              <a:t>tkili</a:t>
            </a:r>
            <a:r>
              <a:rPr lang="tr-TR" altLang="tr-TR" sz="2800" dirty="0">
                <a:latin typeface="Times New Roman" pitchFamily="18" charset="0"/>
              </a:rPr>
              <a:t>, ekonomik, ve verimli bir şekilde yürütülmesi, varlık ve </a:t>
            </a:r>
            <a:r>
              <a:rPr lang="tr-TR" altLang="tr-TR" sz="2800" dirty="0" smtClean="0">
                <a:latin typeface="Times New Roman" pitchFamily="18" charset="0"/>
              </a:rPr>
              <a:t>kaynakların </a:t>
            </a:r>
            <a:r>
              <a:rPr lang="tr-TR" altLang="tr-TR" sz="2800" dirty="0">
                <a:latin typeface="Times New Roman" pitchFamily="18" charset="0"/>
              </a:rPr>
              <a:t>korunmasını, </a:t>
            </a:r>
            <a:r>
              <a:rPr lang="tr-TR" altLang="tr-TR" sz="2800" dirty="0" smtClean="0">
                <a:latin typeface="Times New Roman" pitchFamily="18" charset="0"/>
              </a:rPr>
              <a:t>muhasebe </a:t>
            </a:r>
            <a:r>
              <a:rPr lang="tr-TR" altLang="tr-TR" sz="2800" dirty="0">
                <a:latin typeface="Times New Roman" pitchFamily="18" charset="0"/>
              </a:rPr>
              <a:t>kayıtlarının doğru ve tam olarak tutulmasını, </a:t>
            </a:r>
            <a:r>
              <a:rPr lang="tr-TR" altLang="tr-TR" sz="2800" dirty="0" smtClean="0">
                <a:latin typeface="Times New Roman" pitchFamily="18" charset="0"/>
              </a:rPr>
              <a:t>mali </a:t>
            </a:r>
            <a:r>
              <a:rPr lang="tr-TR" altLang="tr-TR" sz="2800" dirty="0">
                <a:latin typeface="Times New Roman" pitchFamily="18" charset="0"/>
              </a:rPr>
              <a:t>bilgi ve yönetim bilgisinin zamanında ve güvenilir olarak üretilmesini sağlamak üzere </a:t>
            </a:r>
            <a:r>
              <a:rPr lang="tr-TR" altLang="tr-TR" sz="2800" dirty="0" smtClean="0">
                <a:solidFill>
                  <a:schemeClr val="hlink"/>
                </a:solidFill>
                <a:latin typeface="Times New Roman" pitchFamily="18" charset="0"/>
              </a:rPr>
              <a:t>İdare </a:t>
            </a:r>
            <a:r>
              <a:rPr lang="tr-TR" altLang="tr-TR" sz="2800" dirty="0">
                <a:solidFill>
                  <a:schemeClr val="hlink"/>
                </a:solidFill>
                <a:latin typeface="Times New Roman" pitchFamily="18" charset="0"/>
              </a:rPr>
              <a:t>tarafında </a:t>
            </a:r>
            <a:r>
              <a:rPr lang="tr-TR" altLang="tr-TR" sz="2800" dirty="0" smtClean="0">
                <a:solidFill>
                  <a:schemeClr val="hlink"/>
                </a:solidFill>
                <a:latin typeface="Times New Roman" pitchFamily="18" charset="0"/>
              </a:rPr>
              <a:t>oluşturan o</a:t>
            </a:r>
            <a:r>
              <a:rPr lang="tr-TR" altLang="tr-TR" sz="2800" dirty="0" smtClean="0">
                <a:latin typeface="Times New Roman" pitchFamily="18" charset="0"/>
              </a:rPr>
              <a:t>rganizasyon</a:t>
            </a:r>
            <a:r>
              <a:rPr lang="tr-TR" altLang="tr-TR" sz="2800" dirty="0">
                <a:latin typeface="Times New Roman" pitchFamily="18" charset="0"/>
              </a:rPr>
              <a:t>, yöntem ve süreçle iç denetimi kapsayan mali ve </a:t>
            </a:r>
            <a:r>
              <a:rPr lang="tr-TR" altLang="tr-TR" sz="2800" dirty="0">
                <a:solidFill>
                  <a:srgbClr val="33CC33"/>
                </a:solidFill>
                <a:latin typeface="Times New Roman" pitchFamily="18" charset="0"/>
              </a:rPr>
              <a:t>diğer kontroller bütünü</a:t>
            </a:r>
            <a:r>
              <a:rPr lang="tr-TR" altLang="tr-TR" sz="2800" dirty="0">
                <a:latin typeface="Times New Roman" pitchFamily="18" charset="0"/>
              </a:rPr>
              <a:t>” olarak tanımlanmıştır. </a:t>
            </a:r>
          </a:p>
          <a:p>
            <a:pPr>
              <a:buFont typeface="Wingdings" pitchFamily="2" charset="2"/>
              <a:buNone/>
            </a:pPr>
            <a:endParaRPr lang="tr-TR" altLang="tr-TR" sz="2800" dirty="0">
              <a:latin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32656"/>
            <a:ext cx="8229600" cy="1152128"/>
          </a:xfrm>
        </p:spPr>
        <p:txBody>
          <a:bodyPr/>
          <a:lstStyle/>
          <a:p>
            <a:r>
              <a:rPr lang="tr-TR" sz="4000" b="1" dirty="0" smtClean="0">
                <a:solidFill>
                  <a:srgbClr val="00CC00"/>
                </a:solidFill>
                <a:latin typeface="Times New Roman" pitchFamily="18" charset="0"/>
                <a:cs typeface="Times New Roman" pitchFamily="18" charset="0"/>
              </a:rPr>
              <a:t>İÇ KONTROLÜN FARKLI TANIMLARI (1)</a:t>
            </a:r>
            <a:endParaRPr lang="tr-TR" sz="4000" b="1" dirty="0">
              <a:solidFill>
                <a:srgbClr val="00CC00"/>
              </a:solidFill>
              <a:latin typeface="Times New Roman" pitchFamily="18" charset="0"/>
              <a:cs typeface="Times New Roman" pitchFamily="18" charset="0"/>
            </a:endParaRPr>
          </a:p>
        </p:txBody>
      </p:sp>
      <p:sp>
        <p:nvSpPr>
          <p:cNvPr id="3" name="İçerik Yer Tutucusu 2"/>
          <p:cNvSpPr>
            <a:spLocks noGrp="1"/>
          </p:cNvSpPr>
          <p:nvPr>
            <p:ph idx="1"/>
          </p:nvPr>
        </p:nvSpPr>
        <p:spPr>
          <a:xfrm>
            <a:off x="457200" y="1844824"/>
            <a:ext cx="8229600" cy="4281339"/>
          </a:xfrm>
        </p:spPr>
        <p:txBody>
          <a:bodyPr/>
          <a:lstStyle/>
          <a:p>
            <a:pPr algn="just"/>
            <a:r>
              <a:rPr lang="tr-TR" sz="2800" dirty="0">
                <a:effectLst/>
                <a:latin typeface="Times New Roman" pitchFamily="18" charset="0"/>
                <a:cs typeface="Times New Roman" pitchFamily="18" charset="0"/>
              </a:rPr>
              <a:t>İç kontrol, kurum kaynaklarının etkili, ekonomik, verimli ve kurumun amaçlarına uygun bir şekilde kullanılması, iş ve işlemlerin mevzuata uygunluğu, faaliyetler hakkında düzenli, zamanında ve güvenilir bilgi üretilmesi, kurumun varlıklarının korunması, yolsuzluk ve usulsüzlüklerin önlenmesi konularında yeterli ve makul güvence sağlayan bir yönetim aracıdır (Tümer, 2010: 11). </a:t>
            </a:r>
            <a:endParaRPr lang="tr-TR" sz="2800" dirty="0">
              <a:latin typeface="Times New Roman" pitchFamily="18" charset="0"/>
              <a:cs typeface="Times New Roman" pitchFamily="18" charset="0"/>
            </a:endParaRP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22</a:t>
            </a:fld>
            <a:endParaRPr lang="tr-TR" altLang="tr-TR"/>
          </a:p>
        </p:txBody>
      </p:sp>
    </p:spTree>
    <p:extLst>
      <p:ext uri="{BB962C8B-B14F-4D97-AF65-F5344CB8AC3E}">
        <p14:creationId xmlns:p14="http://schemas.microsoft.com/office/powerpoint/2010/main" val="20015441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32656"/>
            <a:ext cx="8229600" cy="1224136"/>
          </a:xfrm>
        </p:spPr>
        <p:txBody>
          <a:bodyPr/>
          <a:lstStyle/>
          <a:p>
            <a:r>
              <a:rPr lang="tr-TR" sz="4000" b="1" dirty="0">
                <a:solidFill>
                  <a:srgbClr val="00CC00"/>
                </a:solidFill>
                <a:latin typeface="Times New Roman" pitchFamily="18" charset="0"/>
                <a:cs typeface="Times New Roman" pitchFamily="18" charset="0"/>
              </a:rPr>
              <a:t>İÇ KONTROLÜN FARKLI TANIMLARI </a:t>
            </a:r>
            <a:r>
              <a:rPr lang="tr-TR" sz="4000" b="1" dirty="0" smtClean="0">
                <a:solidFill>
                  <a:srgbClr val="00CC00"/>
                </a:solidFill>
                <a:latin typeface="Times New Roman" pitchFamily="18" charset="0"/>
                <a:cs typeface="Times New Roman" pitchFamily="18" charset="0"/>
              </a:rPr>
              <a:t>(2)</a:t>
            </a:r>
            <a:endParaRPr lang="tr-TR" sz="4000" b="1" dirty="0">
              <a:solidFill>
                <a:srgbClr val="00CC00"/>
              </a:solidFill>
              <a:latin typeface="Times New Roman" pitchFamily="18" charset="0"/>
              <a:cs typeface="Times New Roman" pitchFamily="18" charset="0"/>
            </a:endParaRPr>
          </a:p>
        </p:txBody>
      </p:sp>
      <p:sp>
        <p:nvSpPr>
          <p:cNvPr id="3" name="İçerik Yer Tutucusu 2"/>
          <p:cNvSpPr>
            <a:spLocks noGrp="1"/>
          </p:cNvSpPr>
          <p:nvPr>
            <p:ph idx="1"/>
          </p:nvPr>
        </p:nvSpPr>
        <p:spPr>
          <a:xfrm>
            <a:off x="457200" y="1844824"/>
            <a:ext cx="8229600" cy="3528392"/>
          </a:xfrm>
        </p:spPr>
        <p:txBody>
          <a:bodyPr/>
          <a:lstStyle/>
          <a:p>
            <a:pPr algn="just"/>
            <a:r>
              <a:rPr lang="tr-TR" dirty="0">
                <a:effectLst>
                  <a:outerShdw blurRad="38100" dist="38100" dir="2700000" algn="tl">
                    <a:srgbClr val="000000">
                      <a:alpha val="43137"/>
                    </a:srgbClr>
                  </a:outerShdw>
                </a:effectLst>
                <a:latin typeface="Times New Roman" pitchFamily="18" charset="0"/>
                <a:cs typeface="Times New Roman" pitchFamily="18" charset="0"/>
              </a:rPr>
              <a:t>İç kontrol aynı zamanda “yönetim kontrolü” olarak da adlandırılmaktadır (Demir, 2010: 23).</a:t>
            </a:r>
            <a:r>
              <a:rPr lang="tr-TR" dirty="0">
                <a:effectLst/>
              </a:rPr>
              <a:t> </a:t>
            </a:r>
            <a:endParaRPr lang="tr-TR" dirty="0"/>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23</a:t>
            </a:fld>
            <a:endParaRPr lang="tr-TR" altLang="tr-TR"/>
          </a:p>
        </p:txBody>
      </p:sp>
    </p:spTree>
    <p:extLst>
      <p:ext uri="{BB962C8B-B14F-4D97-AF65-F5344CB8AC3E}">
        <p14:creationId xmlns:p14="http://schemas.microsoft.com/office/powerpoint/2010/main" val="1312533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44959"/>
            <a:ext cx="8229600" cy="1139825"/>
          </a:xfrm>
        </p:spPr>
        <p:txBody>
          <a:bodyPr/>
          <a:lstStyle/>
          <a:p>
            <a:r>
              <a:rPr lang="tr-TR" sz="4000" b="1" dirty="0">
                <a:solidFill>
                  <a:srgbClr val="00CC00"/>
                </a:solidFill>
                <a:latin typeface="Times New Roman" pitchFamily="18" charset="0"/>
                <a:cs typeface="Times New Roman" pitchFamily="18" charset="0"/>
              </a:rPr>
              <a:t>İÇ KONTROLÜN FARKLI TANIMLARI </a:t>
            </a:r>
            <a:r>
              <a:rPr lang="tr-TR" sz="4000" b="1" dirty="0" smtClean="0">
                <a:solidFill>
                  <a:srgbClr val="00CC00"/>
                </a:solidFill>
                <a:latin typeface="Times New Roman" pitchFamily="18" charset="0"/>
                <a:cs typeface="Times New Roman" pitchFamily="18" charset="0"/>
              </a:rPr>
              <a:t>(3)</a:t>
            </a:r>
            <a:endParaRPr lang="tr-TR" sz="4000" b="1" dirty="0">
              <a:solidFill>
                <a:srgbClr val="00CC00"/>
              </a:solidFill>
              <a:latin typeface="Times New Roman" pitchFamily="18" charset="0"/>
              <a:cs typeface="Times New Roman" pitchFamily="18" charset="0"/>
            </a:endParaRPr>
          </a:p>
        </p:txBody>
      </p:sp>
      <p:sp>
        <p:nvSpPr>
          <p:cNvPr id="3" name="İçerik Yer Tutucusu 2"/>
          <p:cNvSpPr>
            <a:spLocks noGrp="1"/>
          </p:cNvSpPr>
          <p:nvPr>
            <p:ph idx="1"/>
          </p:nvPr>
        </p:nvSpPr>
        <p:spPr>
          <a:xfrm>
            <a:off x="457200" y="1772816"/>
            <a:ext cx="8229600" cy="4353347"/>
          </a:xfrm>
        </p:spPr>
        <p:txBody>
          <a:bodyPr/>
          <a:lstStyle/>
          <a:p>
            <a:pPr algn="just"/>
            <a:r>
              <a:rPr lang="tr-TR" dirty="0">
                <a:effectLst>
                  <a:outerShdw blurRad="38100" dist="38100" dir="2700000" algn="tl">
                    <a:srgbClr val="000000">
                      <a:alpha val="43137"/>
                    </a:srgbClr>
                  </a:outerShdw>
                </a:effectLst>
                <a:latin typeface="Times New Roman" pitchFamily="18" charset="0"/>
                <a:cs typeface="Times New Roman" pitchFamily="18" charset="0"/>
              </a:rPr>
              <a:t>İç kontrol, yöneticilerin kurumu çalıştırmalarına ve amaçlarını süreklilik temelinde gerçekleştirmelerine yardımcı olmak üzere alt yapının bir parçası olarak inşa edilen bir yönetim </a:t>
            </a:r>
            <a:r>
              <a:rPr lang="tr-TR" dirty="0" smtClean="0">
                <a:effectLst>
                  <a:outerShdw blurRad="38100" dist="38100" dir="2700000" algn="tl">
                    <a:srgbClr val="000000">
                      <a:alpha val="43137"/>
                    </a:srgbClr>
                  </a:outerShdw>
                </a:effectLst>
                <a:latin typeface="Times New Roman" pitchFamily="18" charset="0"/>
                <a:cs typeface="Times New Roman" pitchFamily="18" charset="0"/>
              </a:rPr>
              <a:t>kontrolüdür. (Korkmaz</a:t>
            </a:r>
            <a:r>
              <a:rPr lang="tr-TR" dirty="0">
                <a:effectLst>
                  <a:outerShdw blurRad="38100" dist="38100" dir="2700000" algn="tl">
                    <a:srgbClr val="000000">
                      <a:alpha val="43137"/>
                    </a:srgbClr>
                  </a:outerShdw>
                </a:effectLst>
                <a:latin typeface="Times New Roman" pitchFamily="18" charset="0"/>
                <a:cs typeface="Times New Roman" pitchFamily="18" charset="0"/>
              </a:rPr>
              <a:t>, 2007: 8</a:t>
            </a:r>
            <a:r>
              <a:rPr lang="tr-TR"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tr-TR" dirty="0">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tr-TR" dirty="0"/>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24</a:t>
            </a:fld>
            <a:endParaRPr lang="tr-TR" altLang="tr-TR"/>
          </a:p>
        </p:txBody>
      </p:sp>
    </p:spTree>
    <p:extLst>
      <p:ext uri="{BB962C8B-B14F-4D97-AF65-F5344CB8AC3E}">
        <p14:creationId xmlns:p14="http://schemas.microsoft.com/office/powerpoint/2010/main" val="12862784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4D43A36-B9BD-420F-8D59-BD9404AB44B6}"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0E0E6143-29C3-4BEA-B145-18879968F759}" type="slidenum">
              <a:rPr lang="tr-TR" altLang="tr-TR"/>
              <a:pPr/>
              <a:t>25</a:t>
            </a:fld>
            <a:endParaRPr lang="tr-TR" altLang="tr-TR"/>
          </a:p>
        </p:txBody>
      </p:sp>
      <p:sp>
        <p:nvSpPr>
          <p:cNvPr id="273410" name="Rectangle 2"/>
          <p:cNvSpPr>
            <a:spLocks noGrp="1" noChangeArrowheads="1"/>
          </p:cNvSpPr>
          <p:nvPr>
            <p:ph type="title"/>
          </p:nvPr>
        </p:nvSpPr>
        <p:spPr>
          <a:xfrm>
            <a:off x="179512" y="287288"/>
            <a:ext cx="8784976" cy="621432"/>
          </a:xfrm>
        </p:spPr>
        <p:txBody>
          <a:bodyPr/>
          <a:lstStyle/>
          <a:p>
            <a:r>
              <a:rPr lang="tr-TR" altLang="tr-TR" sz="3600" b="1" dirty="0">
                <a:solidFill>
                  <a:srgbClr val="00CC00"/>
                </a:solidFill>
                <a:latin typeface="Times New Roman" pitchFamily="18" charset="0"/>
              </a:rPr>
              <a:t>İÇ KONTROLUN AMAÇLARI 56 Mad.</a:t>
            </a:r>
          </a:p>
        </p:txBody>
      </p:sp>
      <p:sp>
        <p:nvSpPr>
          <p:cNvPr id="273411" name="Rectangle 3"/>
          <p:cNvSpPr>
            <a:spLocks noGrp="1" noChangeArrowheads="1"/>
          </p:cNvSpPr>
          <p:nvPr>
            <p:ph type="body" idx="1"/>
          </p:nvPr>
        </p:nvSpPr>
        <p:spPr>
          <a:xfrm>
            <a:off x="323528" y="764704"/>
            <a:ext cx="8568952" cy="6192688"/>
          </a:xfrm>
        </p:spPr>
        <p:txBody>
          <a:bodyPr/>
          <a:lstStyle/>
          <a:p>
            <a:pPr>
              <a:lnSpc>
                <a:spcPct val="90000"/>
              </a:lnSpc>
            </a:pPr>
            <a:endParaRPr lang="tr-TR" altLang="tr-TR" sz="3000" dirty="0"/>
          </a:p>
          <a:p>
            <a:pPr algn="just">
              <a:lnSpc>
                <a:spcPct val="90000"/>
              </a:lnSpc>
            </a:pPr>
            <a:r>
              <a:rPr lang="tr-TR" altLang="tr-TR" sz="2800" dirty="0">
                <a:latin typeface="Times New Roman" pitchFamily="18" charset="0"/>
              </a:rPr>
              <a:t>Kamu gelir, gider, varlık ve </a:t>
            </a:r>
            <a:r>
              <a:rPr lang="tr-TR" altLang="tr-TR" sz="2800" dirty="0" smtClean="0">
                <a:latin typeface="Times New Roman" pitchFamily="18" charset="0"/>
              </a:rPr>
              <a:t>yükümlülüklerinin </a:t>
            </a:r>
            <a:r>
              <a:rPr lang="tr-TR" altLang="tr-TR" sz="2800" dirty="0">
                <a:latin typeface="Times New Roman" pitchFamily="18" charset="0"/>
              </a:rPr>
              <a:t>etkili, </a:t>
            </a:r>
            <a:r>
              <a:rPr lang="tr-TR" altLang="tr-TR" sz="2800" dirty="0" smtClean="0">
                <a:latin typeface="Times New Roman" pitchFamily="18" charset="0"/>
              </a:rPr>
              <a:t>ekonomik </a:t>
            </a:r>
            <a:r>
              <a:rPr lang="tr-TR" altLang="tr-TR" sz="2800" dirty="0">
                <a:latin typeface="Times New Roman" pitchFamily="18" charset="0"/>
              </a:rPr>
              <a:t>ve verimli bir şekilde yönetilmesini,</a:t>
            </a:r>
          </a:p>
          <a:p>
            <a:pPr algn="just">
              <a:lnSpc>
                <a:spcPct val="90000"/>
              </a:lnSpc>
            </a:pPr>
            <a:r>
              <a:rPr lang="tr-TR" altLang="tr-TR" sz="2800" dirty="0">
                <a:latin typeface="Times New Roman" pitchFamily="18" charset="0"/>
              </a:rPr>
              <a:t>Kamu idarelerinin kanunlara ve diğer düzenlemelere uygun olarak faaliyet göstermesini,</a:t>
            </a:r>
          </a:p>
          <a:p>
            <a:pPr algn="just">
              <a:lnSpc>
                <a:spcPct val="90000"/>
              </a:lnSpc>
            </a:pPr>
            <a:r>
              <a:rPr lang="tr-TR" altLang="tr-TR" sz="2800" dirty="0">
                <a:latin typeface="Times New Roman" pitchFamily="18" charset="0"/>
              </a:rPr>
              <a:t>Her türlü mali </a:t>
            </a:r>
            <a:r>
              <a:rPr lang="tr-TR" altLang="tr-TR" sz="2800" dirty="0" smtClean="0">
                <a:latin typeface="Times New Roman" pitchFamily="18" charset="0"/>
              </a:rPr>
              <a:t>iş ve </a:t>
            </a:r>
            <a:r>
              <a:rPr lang="tr-TR" altLang="tr-TR" sz="2800" dirty="0">
                <a:latin typeface="Times New Roman" pitchFamily="18" charset="0"/>
              </a:rPr>
              <a:t>işlemlerde usulsüzlük ve yolsuzluğun </a:t>
            </a:r>
            <a:r>
              <a:rPr lang="tr-TR" altLang="tr-TR" sz="2800" dirty="0" smtClean="0">
                <a:solidFill>
                  <a:schemeClr val="hlink"/>
                </a:solidFill>
                <a:latin typeface="Times New Roman" pitchFamily="18" charset="0"/>
              </a:rPr>
              <a:t>önlenmesi, </a:t>
            </a:r>
            <a:endParaRPr lang="tr-TR" altLang="tr-TR" sz="2800" dirty="0">
              <a:solidFill>
                <a:schemeClr val="hlink"/>
              </a:solidFill>
              <a:latin typeface="Times New Roman" pitchFamily="18" charset="0"/>
            </a:endParaRPr>
          </a:p>
          <a:p>
            <a:pPr algn="just">
              <a:lnSpc>
                <a:spcPct val="90000"/>
              </a:lnSpc>
            </a:pPr>
            <a:r>
              <a:rPr lang="tr-TR" altLang="tr-TR" sz="2800" dirty="0">
                <a:latin typeface="Times New Roman" pitchFamily="18" charset="0"/>
              </a:rPr>
              <a:t>Karar oluşturmak ve izlemek için düzenli, zamanında ve güvenilir rapor ve bilgi edinilmesi,</a:t>
            </a:r>
          </a:p>
          <a:p>
            <a:pPr algn="just">
              <a:lnSpc>
                <a:spcPct val="90000"/>
              </a:lnSpc>
            </a:pPr>
            <a:r>
              <a:rPr lang="tr-TR" altLang="tr-TR" sz="2800" dirty="0">
                <a:latin typeface="Times New Roman" pitchFamily="18" charset="0"/>
              </a:rPr>
              <a:t>Varlıkların kötüye kullanılması ve </a:t>
            </a:r>
            <a:r>
              <a:rPr lang="tr-TR" altLang="tr-TR" sz="2800" dirty="0" smtClean="0">
                <a:latin typeface="Times New Roman" pitchFamily="18" charset="0"/>
              </a:rPr>
              <a:t>israfı </a:t>
            </a:r>
            <a:r>
              <a:rPr lang="tr-TR" altLang="tr-TR" sz="2800" dirty="0">
                <a:latin typeface="Times New Roman" pitchFamily="18" charset="0"/>
              </a:rPr>
              <a:t>önlemek ve kayıplara karşı korunmasını </a:t>
            </a:r>
            <a:r>
              <a:rPr lang="tr-TR" altLang="tr-TR" sz="2800" dirty="0" smtClean="0">
                <a:latin typeface="Times New Roman" pitchFamily="18" charset="0"/>
              </a:rPr>
              <a:t>sağlamak.</a:t>
            </a:r>
            <a:endParaRPr lang="tr-TR" altLang="tr-TR" sz="2800" dirty="0">
              <a:latin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000" b="1" dirty="0" smtClean="0">
                <a:solidFill>
                  <a:srgbClr val="00CC00"/>
                </a:solidFill>
                <a:latin typeface="Times New Roman" pitchFamily="18" charset="0"/>
                <a:cs typeface="Times New Roman" pitchFamily="18" charset="0"/>
              </a:rPr>
              <a:t>İÇ KONTROLÜN AMAÇLARI </a:t>
            </a:r>
            <a:r>
              <a:rPr lang="tr-TR" sz="4000" dirty="0" smtClean="0">
                <a:solidFill>
                  <a:srgbClr val="00CC00"/>
                </a:solidFill>
                <a:latin typeface="Times New Roman" pitchFamily="18" charset="0"/>
                <a:cs typeface="Times New Roman" pitchFamily="18" charset="0"/>
              </a:rPr>
              <a:t>(Farklı Bir Bakış)</a:t>
            </a:r>
            <a:endParaRPr lang="tr-TR" sz="4000" dirty="0">
              <a:solidFill>
                <a:srgbClr val="00CC00"/>
              </a:solidFill>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pPr algn="just"/>
            <a:r>
              <a:rPr lang="tr-TR" dirty="0">
                <a:effectLst>
                  <a:outerShdw blurRad="38100" dist="38100" dir="2700000" algn="tl">
                    <a:srgbClr val="000000">
                      <a:alpha val="43137"/>
                    </a:srgbClr>
                  </a:outerShdw>
                </a:effectLst>
                <a:latin typeface="Times New Roman" pitchFamily="18" charset="0"/>
                <a:cs typeface="Times New Roman" pitchFamily="18" charset="0"/>
              </a:rPr>
              <a:t>İç kontrolün amaçları; faaliyetleri düzenli, etik kurallara uygun, ekonomik, verimli ve etkin biçimde gerçekleştirmek; hesap verme sorumluluğunun gerektirdiği yükümlülükleri yerine getirmek; yürürlükteki yasalara ve yönetmeliklere uymak; kayıplara, kötü kullanıma ve hasarlara karşı kaynakları korumak olarak sıralanmaktadır </a:t>
            </a:r>
            <a:r>
              <a:rPr lang="tr-TR" dirty="0" smtClean="0">
                <a:effectLst>
                  <a:outerShdw blurRad="38100" dist="38100" dir="2700000" algn="tl">
                    <a:srgbClr val="000000">
                      <a:alpha val="43137"/>
                    </a:srgbClr>
                  </a:outerShdw>
                </a:effectLst>
                <a:latin typeface="Times New Roman" pitchFamily="18" charset="0"/>
                <a:cs typeface="Times New Roman" pitchFamily="18" charset="0"/>
              </a:rPr>
              <a:t>(</a:t>
            </a:r>
            <a:r>
              <a:rPr lang="tr-TR" dirty="0" err="1" smtClean="0">
                <a:effectLst>
                  <a:outerShdw blurRad="38100" dist="38100" dir="2700000" algn="tl">
                    <a:srgbClr val="000000">
                      <a:alpha val="43137"/>
                    </a:srgbClr>
                  </a:outerShdw>
                </a:effectLst>
                <a:latin typeface="Times New Roman" pitchFamily="18" charset="0"/>
                <a:cs typeface="Times New Roman" pitchFamily="18" charset="0"/>
              </a:rPr>
              <a:t>Arcagök</a:t>
            </a:r>
            <a:r>
              <a:rPr lang="tr-TR" dirty="0" smtClean="0">
                <a:effectLst>
                  <a:outerShdw blurRad="38100" dist="38100" dir="2700000" algn="tl">
                    <a:srgbClr val="000000">
                      <a:alpha val="43137"/>
                    </a:srgbClr>
                  </a:outerShdw>
                </a:effectLst>
                <a:latin typeface="Times New Roman" pitchFamily="18" charset="0"/>
                <a:cs typeface="Times New Roman" pitchFamily="18" charset="0"/>
              </a:rPr>
              <a:t> </a:t>
            </a:r>
            <a:r>
              <a:rPr lang="tr-TR" dirty="0">
                <a:effectLst>
                  <a:outerShdw blurRad="38100" dist="38100" dir="2700000" algn="tl">
                    <a:srgbClr val="000000">
                      <a:alpha val="43137"/>
                    </a:srgbClr>
                  </a:outerShdw>
                </a:effectLst>
                <a:latin typeface="Times New Roman" pitchFamily="18" charset="0"/>
                <a:cs typeface="Times New Roman" pitchFamily="18" charset="0"/>
              </a:rPr>
              <a:t>ve </a:t>
            </a:r>
            <a:r>
              <a:rPr lang="tr-TR" dirty="0" err="1">
                <a:effectLst>
                  <a:outerShdw blurRad="38100" dist="38100" dir="2700000" algn="tl">
                    <a:srgbClr val="000000">
                      <a:alpha val="43137"/>
                    </a:srgbClr>
                  </a:outerShdw>
                </a:effectLst>
                <a:latin typeface="Times New Roman" pitchFamily="18" charset="0"/>
                <a:cs typeface="Times New Roman" pitchFamily="18" charset="0"/>
              </a:rPr>
              <a:t>Erüz</a:t>
            </a:r>
            <a:r>
              <a:rPr lang="tr-TR" dirty="0">
                <a:effectLst>
                  <a:outerShdw blurRad="38100" dist="38100" dir="2700000" algn="tl">
                    <a:srgbClr val="000000">
                      <a:alpha val="43137"/>
                    </a:srgbClr>
                  </a:outerShdw>
                </a:effectLst>
                <a:latin typeface="Times New Roman" pitchFamily="18" charset="0"/>
                <a:cs typeface="Times New Roman" pitchFamily="18" charset="0"/>
              </a:rPr>
              <a:t>, 2006: 152).</a:t>
            </a: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26</a:t>
            </a:fld>
            <a:endParaRPr lang="tr-TR" altLang="tr-TR"/>
          </a:p>
        </p:txBody>
      </p:sp>
    </p:spTree>
    <p:extLst>
      <p:ext uri="{BB962C8B-B14F-4D97-AF65-F5344CB8AC3E}">
        <p14:creationId xmlns:p14="http://schemas.microsoft.com/office/powerpoint/2010/main" val="38615109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000" b="1" dirty="0" smtClean="0">
                <a:solidFill>
                  <a:srgbClr val="00CC00"/>
                </a:solidFill>
                <a:latin typeface="Times New Roman" pitchFamily="18" charset="0"/>
                <a:cs typeface="Times New Roman" pitchFamily="18" charset="0"/>
              </a:rPr>
              <a:t>İÇ KONTROLÜN NİTELİKLERİ-1</a:t>
            </a:r>
            <a:endParaRPr lang="tr-TR" sz="4000" b="1" dirty="0">
              <a:solidFill>
                <a:srgbClr val="00CC00"/>
              </a:solidFill>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pPr algn="just"/>
            <a:r>
              <a:rPr lang="tr-TR" dirty="0">
                <a:effectLst/>
                <a:latin typeface="Times New Roman" pitchFamily="18" charset="0"/>
                <a:cs typeface="Times New Roman" pitchFamily="18" charset="0"/>
              </a:rPr>
              <a:t>İç kontrol sistemi bir </a:t>
            </a:r>
            <a:r>
              <a:rPr lang="tr-TR" dirty="0" smtClean="0">
                <a:effectLst/>
                <a:latin typeface="Times New Roman" pitchFamily="18" charset="0"/>
                <a:cs typeface="Times New Roman" pitchFamily="18" charset="0"/>
              </a:rPr>
              <a:t>zorunluluktur.</a:t>
            </a:r>
          </a:p>
          <a:p>
            <a:pPr algn="just"/>
            <a:r>
              <a:rPr lang="tr-TR" dirty="0">
                <a:effectLst/>
                <a:latin typeface="Times New Roman" pitchFamily="18" charset="0"/>
                <a:cs typeface="Times New Roman" pitchFamily="18" charset="0"/>
              </a:rPr>
              <a:t>İç kontrol sistemi kurumun tüm faaliyetlerini </a:t>
            </a:r>
            <a:r>
              <a:rPr lang="tr-TR" dirty="0" smtClean="0">
                <a:effectLst/>
                <a:latin typeface="Times New Roman" pitchFamily="18" charset="0"/>
                <a:cs typeface="Times New Roman" pitchFamily="18" charset="0"/>
              </a:rPr>
              <a:t>kapsar.</a:t>
            </a:r>
          </a:p>
          <a:p>
            <a:pPr algn="just"/>
            <a:r>
              <a:rPr lang="tr-TR" dirty="0" smtClean="0">
                <a:effectLst/>
                <a:latin typeface="Times New Roman" pitchFamily="18" charset="0"/>
                <a:cs typeface="Times New Roman" pitchFamily="18" charset="0"/>
              </a:rPr>
              <a:t>İç </a:t>
            </a:r>
            <a:r>
              <a:rPr lang="tr-TR" dirty="0">
                <a:effectLst/>
                <a:latin typeface="Times New Roman" pitchFamily="18" charset="0"/>
                <a:cs typeface="Times New Roman" pitchFamily="18" charset="0"/>
              </a:rPr>
              <a:t>kontrol sistemi tamamlayıcı bir </a:t>
            </a:r>
            <a:r>
              <a:rPr lang="tr-TR" dirty="0" smtClean="0">
                <a:effectLst/>
                <a:latin typeface="Times New Roman" pitchFamily="18" charset="0"/>
                <a:cs typeface="Times New Roman" pitchFamily="18" charset="0"/>
              </a:rPr>
              <a:t>süreçtir.</a:t>
            </a:r>
          </a:p>
          <a:p>
            <a:pPr algn="just"/>
            <a:r>
              <a:rPr lang="tr-TR" dirty="0">
                <a:effectLst/>
                <a:latin typeface="Times New Roman" pitchFamily="18" charset="0"/>
                <a:cs typeface="Times New Roman" pitchFamily="18" charset="0"/>
              </a:rPr>
              <a:t>İç kontrol sistemi hedeflere ulaşmayı </a:t>
            </a:r>
            <a:r>
              <a:rPr lang="tr-TR" dirty="0" smtClean="0">
                <a:effectLst/>
                <a:latin typeface="Times New Roman" pitchFamily="18" charset="0"/>
                <a:cs typeface="Times New Roman" pitchFamily="18" charset="0"/>
              </a:rPr>
              <a:t>kolaylaştırır.</a:t>
            </a:r>
          </a:p>
          <a:p>
            <a:endParaRPr lang="tr-TR" sz="2800" dirty="0" smtClean="0">
              <a:effectLst/>
            </a:endParaRPr>
          </a:p>
          <a:p>
            <a:endParaRPr lang="tr-TR" dirty="0"/>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27</a:t>
            </a:fld>
            <a:endParaRPr lang="tr-TR" altLang="tr-TR"/>
          </a:p>
        </p:txBody>
      </p:sp>
    </p:spTree>
    <p:extLst>
      <p:ext uri="{BB962C8B-B14F-4D97-AF65-F5344CB8AC3E}">
        <p14:creationId xmlns:p14="http://schemas.microsoft.com/office/powerpoint/2010/main" val="37992886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4000" b="1" dirty="0">
                <a:solidFill>
                  <a:srgbClr val="00CC00"/>
                </a:solidFill>
                <a:latin typeface="Times New Roman" pitchFamily="18" charset="0"/>
                <a:cs typeface="Times New Roman" pitchFamily="18" charset="0"/>
              </a:rPr>
              <a:t>İÇ </a:t>
            </a:r>
            <a:r>
              <a:rPr lang="tr-TR" sz="4000" b="1" dirty="0" smtClean="0">
                <a:solidFill>
                  <a:srgbClr val="00CC00"/>
                </a:solidFill>
                <a:latin typeface="Times New Roman" pitchFamily="18" charset="0"/>
                <a:cs typeface="Times New Roman" pitchFamily="18" charset="0"/>
              </a:rPr>
              <a:t>KONTROLÜN NİTELİKLERİ-2</a:t>
            </a:r>
            <a:endParaRPr lang="tr-TR" sz="4000" dirty="0">
              <a:solidFill>
                <a:srgbClr val="00CC00"/>
              </a:solidFill>
            </a:endParaRPr>
          </a:p>
        </p:txBody>
      </p:sp>
      <p:sp>
        <p:nvSpPr>
          <p:cNvPr id="3" name="İçerik Yer Tutucusu 2"/>
          <p:cNvSpPr>
            <a:spLocks noGrp="1"/>
          </p:cNvSpPr>
          <p:nvPr>
            <p:ph idx="1"/>
          </p:nvPr>
        </p:nvSpPr>
        <p:spPr/>
        <p:txBody>
          <a:bodyPr/>
          <a:lstStyle/>
          <a:p>
            <a:pPr algn="just"/>
            <a:r>
              <a:rPr lang="tr-TR" dirty="0">
                <a:effectLst/>
                <a:latin typeface="Times New Roman" pitchFamily="18" charset="0"/>
                <a:cs typeface="Times New Roman" pitchFamily="18" charset="0"/>
              </a:rPr>
              <a:t>İç kontrol sisteminde hedefler ile iç kontrol bileşenlerinin ilişkisi çok yoğundur.</a:t>
            </a:r>
          </a:p>
          <a:p>
            <a:pPr algn="just"/>
            <a:r>
              <a:rPr lang="tr-TR" dirty="0">
                <a:effectLst/>
                <a:latin typeface="Times New Roman" pitchFamily="18" charset="0"/>
                <a:cs typeface="Times New Roman" pitchFamily="18" charset="0"/>
              </a:rPr>
              <a:t>İç kontrol sistemi riskleri karşılamak için makul güvence </a:t>
            </a:r>
            <a:r>
              <a:rPr lang="tr-TR" dirty="0" smtClean="0">
                <a:effectLst/>
                <a:latin typeface="Times New Roman" pitchFamily="18" charset="0"/>
                <a:cs typeface="Times New Roman" pitchFamily="18" charset="0"/>
              </a:rPr>
              <a:t>sağlar.</a:t>
            </a:r>
          </a:p>
          <a:p>
            <a:pPr algn="just"/>
            <a:r>
              <a:rPr lang="tr-TR" dirty="0">
                <a:effectLst/>
                <a:latin typeface="Times New Roman" pitchFamily="18" charset="0"/>
                <a:cs typeface="Times New Roman" pitchFamily="18" charset="0"/>
              </a:rPr>
              <a:t>İç kontrolün etkinliği ile ilgili sınırlar </a:t>
            </a:r>
            <a:r>
              <a:rPr lang="tr-TR" dirty="0" smtClean="0">
                <a:effectLst/>
                <a:latin typeface="Times New Roman" pitchFamily="18" charset="0"/>
                <a:cs typeface="Times New Roman" pitchFamily="18" charset="0"/>
              </a:rPr>
              <a:t>vardır.</a:t>
            </a:r>
          </a:p>
          <a:p>
            <a:pPr algn="just"/>
            <a:r>
              <a:rPr lang="tr-TR" dirty="0">
                <a:effectLst/>
                <a:latin typeface="Times New Roman" pitchFamily="18" charset="0"/>
                <a:cs typeface="Times New Roman" pitchFamily="18" charset="0"/>
              </a:rPr>
              <a:t>İç kontrol sistemi yönetim ve diğer personel tarafından hayata </a:t>
            </a:r>
            <a:r>
              <a:rPr lang="tr-TR" dirty="0" smtClean="0">
                <a:effectLst/>
                <a:latin typeface="Times New Roman" pitchFamily="18" charset="0"/>
                <a:cs typeface="Times New Roman" pitchFamily="18" charset="0"/>
              </a:rPr>
              <a:t>geçirilir.</a:t>
            </a:r>
            <a:endParaRPr lang="tr-TR" dirty="0">
              <a:latin typeface="Times New Roman" pitchFamily="18" charset="0"/>
              <a:cs typeface="Times New Roman" pitchFamily="18" charset="0"/>
            </a:endParaRP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28</a:t>
            </a:fld>
            <a:endParaRPr lang="tr-TR" altLang="tr-TR"/>
          </a:p>
        </p:txBody>
      </p:sp>
    </p:spTree>
    <p:extLst>
      <p:ext uri="{BB962C8B-B14F-4D97-AF65-F5344CB8AC3E}">
        <p14:creationId xmlns:p14="http://schemas.microsoft.com/office/powerpoint/2010/main" val="5858064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3"/>
            <a:ext cx="8229600" cy="1008112"/>
          </a:xfrm>
        </p:spPr>
        <p:txBody>
          <a:bodyPr/>
          <a:lstStyle/>
          <a:p>
            <a:r>
              <a:rPr lang="tr-TR" sz="36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İÇ KONTROLÜN UNSURLARI</a:t>
            </a:r>
          </a:p>
        </p:txBody>
      </p:sp>
      <p:sp>
        <p:nvSpPr>
          <p:cNvPr id="3" name="İçerik Yer Tutucusu 2"/>
          <p:cNvSpPr>
            <a:spLocks noGrp="1"/>
          </p:cNvSpPr>
          <p:nvPr>
            <p:ph idx="1"/>
          </p:nvPr>
        </p:nvSpPr>
        <p:spPr>
          <a:xfrm>
            <a:off x="457200" y="980728"/>
            <a:ext cx="8229600" cy="5174035"/>
          </a:xfrm>
        </p:spPr>
        <p:txBody>
          <a:bodyPr/>
          <a:lstStyle/>
          <a:p>
            <a:pPr lvl="0"/>
            <a:r>
              <a:rPr lang="tr-TR" sz="2400" dirty="0">
                <a:effectLst/>
                <a:latin typeface="Times New Roman" pitchFamily="18" charset="0"/>
                <a:cs typeface="Times New Roman" pitchFamily="18" charset="0"/>
              </a:rPr>
              <a:t>Kurum hedeflerine ulaşılmasına yöneliktir.</a:t>
            </a:r>
          </a:p>
          <a:p>
            <a:pPr lvl="0"/>
            <a:r>
              <a:rPr lang="tr-TR" sz="2400" dirty="0" smtClean="0">
                <a:effectLst/>
                <a:latin typeface="Times New Roman" pitchFamily="18" charset="0"/>
                <a:cs typeface="Times New Roman" pitchFamily="18" charset="0"/>
              </a:rPr>
              <a:t>Faaliyetlerde </a:t>
            </a:r>
            <a:r>
              <a:rPr lang="tr-TR" sz="2400" dirty="0">
                <a:effectLst/>
                <a:latin typeface="Times New Roman" pitchFamily="18" charset="0"/>
                <a:cs typeface="Times New Roman" pitchFamily="18" charset="0"/>
              </a:rPr>
              <a:t>etkinlik, verimlilik ve ekonomiklik ilkelerini gözetir.</a:t>
            </a:r>
          </a:p>
          <a:p>
            <a:pPr lvl="0"/>
            <a:r>
              <a:rPr lang="tr-TR" sz="2400" dirty="0">
                <a:effectLst/>
                <a:latin typeface="Times New Roman" pitchFamily="18" charset="0"/>
                <a:cs typeface="Times New Roman" pitchFamily="18" charset="0"/>
              </a:rPr>
              <a:t>Bilgilerin, doğruluğunu ve güvenilirliğini amaçlar.</a:t>
            </a:r>
          </a:p>
          <a:p>
            <a:pPr lvl="0"/>
            <a:r>
              <a:rPr lang="tr-TR" sz="2400" dirty="0">
                <a:effectLst/>
                <a:latin typeface="Times New Roman" pitchFamily="18" charset="0"/>
                <a:cs typeface="Times New Roman" pitchFamily="18" charset="0"/>
              </a:rPr>
              <a:t>Düzenlemelere uyumu gözetir.</a:t>
            </a:r>
          </a:p>
          <a:p>
            <a:pPr lvl="0"/>
            <a:r>
              <a:rPr lang="tr-TR" sz="2400" dirty="0" smtClean="0">
                <a:effectLst/>
                <a:latin typeface="Times New Roman" pitchFamily="18" charset="0"/>
                <a:cs typeface="Times New Roman" pitchFamily="18" charset="0"/>
              </a:rPr>
              <a:t>Mali </a:t>
            </a:r>
            <a:r>
              <a:rPr lang="tr-TR" sz="2400" dirty="0">
                <a:effectLst/>
                <a:latin typeface="Times New Roman" pitchFamily="18" charset="0"/>
                <a:cs typeface="Times New Roman" pitchFamily="18" charset="0"/>
              </a:rPr>
              <a:t>ve mali olmayan hususları içerir.</a:t>
            </a:r>
          </a:p>
          <a:p>
            <a:pPr lvl="0"/>
            <a:r>
              <a:rPr lang="tr-TR" sz="2400" dirty="0" smtClean="0">
                <a:effectLst/>
                <a:latin typeface="Times New Roman" pitchFamily="18" charset="0"/>
                <a:cs typeface="Times New Roman" pitchFamily="18" charset="0"/>
              </a:rPr>
              <a:t>Kontroller </a:t>
            </a:r>
            <a:r>
              <a:rPr lang="tr-TR" sz="2400" dirty="0">
                <a:effectLst/>
                <a:latin typeface="Times New Roman" pitchFamily="18" charset="0"/>
                <a:cs typeface="Times New Roman" pitchFamily="18" charset="0"/>
              </a:rPr>
              <a:t>risk esasına göre belirlenir.</a:t>
            </a:r>
          </a:p>
          <a:p>
            <a:pPr lvl="0"/>
            <a:r>
              <a:rPr lang="tr-TR" sz="2400" dirty="0" smtClean="0">
                <a:effectLst/>
                <a:latin typeface="Times New Roman" pitchFamily="18" charset="0"/>
                <a:cs typeface="Times New Roman" pitchFamily="18" charset="0"/>
              </a:rPr>
              <a:t>Yöneticiler </a:t>
            </a:r>
            <a:r>
              <a:rPr lang="tr-TR" sz="2400" dirty="0">
                <a:effectLst/>
                <a:latin typeface="Times New Roman" pitchFamily="18" charset="0"/>
                <a:cs typeface="Times New Roman" pitchFamily="18" charset="0"/>
              </a:rPr>
              <a:t>ve çalışanlar tarafından gerçekleştirilir.</a:t>
            </a:r>
          </a:p>
          <a:p>
            <a:pPr lvl="0"/>
            <a:r>
              <a:rPr lang="tr-TR" sz="2400" dirty="0" smtClean="0">
                <a:effectLst/>
                <a:latin typeface="Times New Roman" pitchFamily="18" charset="0"/>
                <a:cs typeface="Times New Roman" pitchFamily="18" charset="0"/>
              </a:rPr>
              <a:t>Dinamiktir</a:t>
            </a:r>
            <a:r>
              <a:rPr lang="tr-TR" sz="2400" dirty="0">
                <a:effectLst/>
                <a:latin typeface="Times New Roman" pitchFamily="18" charset="0"/>
                <a:cs typeface="Times New Roman" pitchFamily="18" charset="0"/>
              </a:rPr>
              <a:t>, değişimden etkilenir.</a:t>
            </a:r>
          </a:p>
          <a:p>
            <a:pPr lvl="0"/>
            <a:r>
              <a:rPr lang="tr-TR" sz="2400" dirty="0">
                <a:effectLst/>
                <a:latin typeface="Times New Roman" pitchFamily="18" charset="0"/>
                <a:cs typeface="Times New Roman" pitchFamily="18" charset="0"/>
              </a:rPr>
              <a:t>Sürekli ve disiplinli bir yaklaşımdır.</a:t>
            </a:r>
          </a:p>
          <a:p>
            <a:pPr lvl="0"/>
            <a:r>
              <a:rPr lang="tr-TR" sz="2400" dirty="0">
                <a:effectLst/>
                <a:latin typeface="Times New Roman" pitchFamily="18" charset="0"/>
                <a:cs typeface="Times New Roman" pitchFamily="18" charset="0"/>
              </a:rPr>
              <a:t>Makul güvence sağlar.</a:t>
            </a:r>
          </a:p>
          <a:p>
            <a:pPr lvl="0"/>
            <a:r>
              <a:rPr lang="tr-TR" sz="2400" dirty="0">
                <a:effectLst/>
                <a:latin typeface="Times New Roman" pitchFamily="18" charset="0"/>
                <a:cs typeface="Times New Roman" pitchFamily="18" charset="0"/>
              </a:rPr>
              <a:t>Bir yönetim </a:t>
            </a:r>
            <a:r>
              <a:rPr lang="tr-TR" sz="2400" dirty="0" smtClean="0">
                <a:effectLst/>
                <a:latin typeface="Times New Roman" pitchFamily="18" charset="0"/>
                <a:cs typeface="Times New Roman" pitchFamily="18" charset="0"/>
              </a:rPr>
              <a:t>aracıdır. </a:t>
            </a:r>
            <a:r>
              <a:rPr lang="tr-TR" sz="2400" dirty="0" smtClean="0">
                <a:effectLst/>
              </a:rPr>
              <a:t>Bir </a:t>
            </a:r>
            <a:r>
              <a:rPr lang="tr-TR" sz="2400" dirty="0">
                <a:effectLst/>
              </a:rPr>
              <a:t>süreçtir.</a:t>
            </a:r>
            <a:endParaRPr lang="tr-TR" sz="2400" dirty="0"/>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a:xfrm>
            <a:off x="6588224" y="6237312"/>
            <a:ext cx="2133600" cy="476250"/>
          </a:xfrm>
        </p:spPr>
        <p:txBody>
          <a:bodyPr/>
          <a:lstStyle/>
          <a:p>
            <a:fld id="{D5029383-F8BE-423D-BEAD-6068831BAAE6}" type="slidenum">
              <a:rPr lang="tr-TR" altLang="tr-TR" smtClean="0"/>
              <a:pPr/>
              <a:t>29</a:t>
            </a:fld>
            <a:endParaRPr lang="tr-TR" altLang="tr-TR" dirty="0"/>
          </a:p>
        </p:txBody>
      </p:sp>
    </p:spTree>
    <p:extLst>
      <p:ext uri="{BB962C8B-B14F-4D97-AF65-F5344CB8AC3E}">
        <p14:creationId xmlns:p14="http://schemas.microsoft.com/office/powerpoint/2010/main" val="3456746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4624"/>
            <a:ext cx="8229600" cy="1139825"/>
          </a:xfrm>
        </p:spPr>
        <p:txBody>
          <a:bodyPr/>
          <a:lstStyle/>
          <a:p>
            <a:r>
              <a:rPr lang="tr-TR" sz="36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İÇ KONTROLÜN TARİHİ GELİŞİMİ</a:t>
            </a:r>
            <a:endParaRPr lang="tr-TR" sz="3600" dirty="0">
              <a:solidFill>
                <a:srgbClr val="00CC00"/>
              </a:solidFill>
            </a:endParaRPr>
          </a:p>
        </p:txBody>
      </p:sp>
      <p:sp>
        <p:nvSpPr>
          <p:cNvPr id="3" name="İçerik Yer Tutucusu 2"/>
          <p:cNvSpPr>
            <a:spLocks noGrp="1"/>
          </p:cNvSpPr>
          <p:nvPr>
            <p:ph idx="1"/>
          </p:nvPr>
        </p:nvSpPr>
        <p:spPr/>
        <p:txBody>
          <a:bodyPr/>
          <a:lstStyle/>
          <a:p>
            <a:pPr algn="just"/>
            <a:r>
              <a:rPr lang="tr-TR" sz="2800" dirty="0">
                <a:effectLst/>
                <a:latin typeface="Times New Roman" pitchFamily="18" charset="0"/>
                <a:cs typeface="Times New Roman" pitchFamily="18" charset="0"/>
              </a:rPr>
              <a:t>COSO tarafından oluşturulan ve "kontrol ortamı", "risk yönetimi", "kontrol faaliyetleri", "bilgi ve iletişim" ile "izleme" bileşenlerinden oluşan iç kontrol sistemi, Uluslararası Sayıştaylar Birliği (INTOSAI), Avrupa Komisyonu ve benzer uluslararası kuruluşlarca da referans olarak kabul edilen bir modeldir.</a:t>
            </a:r>
            <a:endParaRPr lang="tr-TR" sz="2800" dirty="0">
              <a:latin typeface="Times New Roman" pitchFamily="18" charset="0"/>
              <a:cs typeface="Times New Roman" pitchFamily="18" charset="0"/>
            </a:endParaRP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3</a:t>
            </a:fld>
            <a:endParaRPr lang="tr-TR" altLang="tr-TR"/>
          </a:p>
        </p:txBody>
      </p:sp>
    </p:spTree>
    <p:extLst>
      <p:ext uri="{BB962C8B-B14F-4D97-AF65-F5344CB8AC3E}">
        <p14:creationId xmlns:p14="http://schemas.microsoft.com/office/powerpoint/2010/main" val="16251546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0648"/>
            <a:ext cx="8229600" cy="1224136"/>
          </a:xfrm>
        </p:spPr>
        <p:txBody>
          <a:bodyPr/>
          <a:lstStyle/>
          <a:p>
            <a:r>
              <a:rPr lang="tr-TR" sz="40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İç Kontrolün Etkinliğini Belirleyen </a:t>
            </a:r>
            <a:r>
              <a:rPr lang="tr-TR" sz="4000" b="1" dirty="0" smtClean="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En Önemli Faktörler</a:t>
            </a:r>
            <a:endParaRPr lang="tr-TR" sz="40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İçerik Yer Tutucusu 2"/>
          <p:cNvSpPr>
            <a:spLocks noGrp="1"/>
          </p:cNvSpPr>
          <p:nvPr>
            <p:ph idx="1"/>
          </p:nvPr>
        </p:nvSpPr>
        <p:spPr>
          <a:xfrm>
            <a:off x="457200" y="1844824"/>
            <a:ext cx="8229600" cy="3744416"/>
          </a:xfrm>
        </p:spPr>
        <p:txBody>
          <a:bodyPr/>
          <a:lstStyle/>
          <a:p>
            <a:r>
              <a:rPr lang="tr-TR" dirty="0">
                <a:effectLst/>
                <a:latin typeface="Times New Roman" pitchFamily="18" charset="0"/>
                <a:cs typeface="Times New Roman" pitchFamily="18" charset="0"/>
              </a:rPr>
              <a:t>Roller ve </a:t>
            </a:r>
            <a:r>
              <a:rPr lang="tr-TR" dirty="0" smtClean="0">
                <a:effectLst/>
                <a:latin typeface="Times New Roman" pitchFamily="18" charset="0"/>
                <a:cs typeface="Times New Roman" pitchFamily="18" charset="0"/>
              </a:rPr>
              <a:t>Sorumlulukların </a:t>
            </a:r>
            <a:r>
              <a:rPr lang="tr-TR" dirty="0">
                <a:effectLst/>
                <a:latin typeface="Times New Roman" pitchFamily="18" charset="0"/>
                <a:cs typeface="Times New Roman" pitchFamily="18" charset="0"/>
              </a:rPr>
              <a:t>Etkin </a:t>
            </a:r>
            <a:r>
              <a:rPr lang="tr-TR" dirty="0" smtClean="0">
                <a:effectLst/>
                <a:latin typeface="Times New Roman" pitchFamily="18" charset="0"/>
                <a:cs typeface="Times New Roman" pitchFamily="18" charset="0"/>
              </a:rPr>
              <a:t>Dağıtımı.</a:t>
            </a:r>
          </a:p>
          <a:p>
            <a:r>
              <a:rPr lang="tr-TR" dirty="0">
                <a:effectLst/>
                <a:latin typeface="Times New Roman" pitchFamily="18" charset="0"/>
                <a:cs typeface="Times New Roman" pitchFamily="18" charset="0"/>
              </a:rPr>
              <a:t>Üst Yönetimin </a:t>
            </a:r>
            <a:r>
              <a:rPr lang="tr-TR" dirty="0" smtClean="0">
                <a:effectLst/>
                <a:latin typeface="Times New Roman" pitchFamily="18" charset="0"/>
                <a:cs typeface="Times New Roman" pitchFamily="18" charset="0"/>
              </a:rPr>
              <a:t>Duyarlılığı.</a:t>
            </a:r>
          </a:p>
          <a:p>
            <a:r>
              <a:rPr lang="tr-TR" dirty="0">
                <a:effectLst/>
                <a:latin typeface="Times New Roman" pitchFamily="18" charset="0"/>
                <a:cs typeface="Times New Roman" pitchFamily="18" charset="0"/>
              </a:rPr>
              <a:t>Mesleki Yeterlilik ve </a:t>
            </a:r>
            <a:r>
              <a:rPr lang="tr-TR" dirty="0" smtClean="0">
                <a:effectLst/>
                <a:latin typeface="Times New Roman" pitchFamily="18" charset="0"/>
                <a:cs typeface="Times New Roman" pitchFamily="18" charset="0"/>
              </a:rPr>
              <a:t>Etik.</a:t>
            </a:r>
          </a:p>
          <a:p>
            <a:r>
              <a:rPr lang="tr-TR" dirty="0">
                <a:effectLst/>
                <a:latin typeface="Times New Roman" pitchFamily="18" charset="0"/>
                <a:cs typeface="Times New Roman" pitchFamily="18" charset="0"/>
              </a:rPr>
              <a:t>Bulguların </a:t>
            </a:r>
            <a:r>
              <a:rPr lang="tr-TR" dirty="0" smtClean="0">
                <a:effectLst/>
                <a:latin typeface="Times New Roman" pitchFamily="18" charset="0"/>
                <a:cs typeface="Times New Roman" pitchFamily="18" charset="0"/>
              </a:rPr>
              <a:t>Önemsenmesi.</a:t>
            </a:r>
          </a:p>
          <a:p>
            <a:r>
              <a:rPr lang="tr-TR" dirty="0">
                <a:effectLst/>
                <a:latin typeface="Times New Roman" pitchFamily="18" charset="0"/>
                <a:cs typeface="Times New Roman" pitchFamily="18" charset="0"/>
              </a:rPr>
              <a:t>Yüksek </a:t>
            </a:r>
            <a:r>
              <a:rPr lang="tr-TR" dirty="0" smtClean="0">
                <a:effectLst/>
                <a:latin typeface="Times New Roman" pitchFamily="18" charset="0"/>
                <a:cs typeface="Times New Roman" pitchFamily="18" charset="0"/>
              </a:rPr>
              <a:t>Denetimin Yönlendirmelerine Uyum.</a:t>
            </a:r>
            <a:endParaRPr lang="tr-TR" dirty="0">
              <a:latin typeface="Times New Roman" pitchFamily="18" charset="0"/>
              <a:cs typeface="Times New Roman" pitchFamily="18" charset="0"/>
            </a:endParaRP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30</a:t>
            </a:fld>
            <a:endParaRPr lang="tr-TR" altLang="tr-TR"/>
          </a:p>
        </p:txBody>
      </p:sp>
    </p:spTree>
    <p:extLst>
      <p:ext uri="{BB962C8B-B14F-4D97-AF65-F5344CB8AC3E}">
        <p14:creationId xmlns:p14="http://schemas.microsoft.com/office/powerpoint/2010/main" val="1085742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2951"/>
            <a:ext cx="8229600" cy="1139825"/>
          </a:xfrm>
        </p:spPr>
        <p:txBody>
          <a:bodyPr/>
          <a:lstStyle/>
          <a:p>
            <a:pPr lvl="0"/>
            <a:r>
              <a:rPr lang="tr-TR" sz="3600" b="1" dirty="0" smtClean="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TÜRKİYE’DE İÇ</a:t>
            </a:r>
            <a:r>
              <a:rPr lang="tr-TR" sz="36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	</a:t>
            </a:r>
            <a:r>
              <a:rPr lang="tr-TR" sz="3600" b="1" dirty="0" smtClean="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KONTROL SİSTEMİ (DEĞERLENDİRMESİ-1)</a:t>
            </a:r>
            <a:endParaRPr lang="tr-TR" sz="36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pPr algn="just"/>
            <a:r>
              <a:rPr lang="tr-TR" sz="2800" dirty="0">
                <a:effectLst/>
                <a:latin typeface="Times New Roman" pitchFamily="18" charset="0"/>
                <a:cs typeface="Times New Roman" pitchFamily="18" charset="0"/>
              </a:rPr>
              <a:t>Türkiye’de, Kamu Mali Yönetimi ve Kontrol </a:t>
            </a:r>
            <a:r>
              <a:rPr lang="tr-TR" sz="2800" dirty="0" smtClean="0">
                <a:effectLst/>
                <a:latin typeface="Times New Roman" pitchFamily="18" charset="0"/>
                <a:cs typeface="Times New Roman" pitchFamily="18" charset="0"/>
              </a:rPr>
              <a:t>Kanunu, </a:t>
            </a:r>
            <a:r>
              <a:rPr lang="tr-TR" sz="2800" dirty="0">
                <a:effectLst/>
                <a:latin typeface="Times New Roman" pitchFamily="18" charset="0"/>
                <a:cs typeface="Times New Roman" pitchFamily="18" charset="0"/>
              </a:rPr>
              <a:t>kamu mali yönetiminde iç kontrol sistemini </a:t>
            </a:r>
            <a:r>
              <a:rPr lang="tr-TR" sz="2800" dirty="0" smtClean="0">
                <a:effectLst/>
                <a:latin typeface="Times New Roman" pitchFamily="18" charset="0"/>
                <a:cs typeface="Times New Roman" pitchFamily="18" charset="0"/>
              </a:rPr>
              <a:t>kurmuştur. </a:t>
            </a:r>
            <a:r>
              <a:rPr lang="tr-TR" sz="2800" dirty="0">
                <a:effectLst/>
                <a:latin typeface="Times New Roman" pitchFamily="18" charset="0"/>
                <a:cs typeface="Times New Roman" pitchFamily="18" charset="0"/>
              </a:rPr>
              <a:t>Kamu mali yönetimindeki iç kontrol sistemi ile ilgili merkezi uyumlaştırma </a:t>
            </a:r>
            <a:r>
              <a:rPr lang="tr-TR" sz="2800" dirty="0" smtClean="0">
                <a:effectLst/>
                <a:latin typeface="Times New Roman" pitchFamily="18" charset="0"/>
                <a:cs typeface="Times New Roman" pitchFamily="18" charset="0"/>
              </a:rPr>
              <a:t>görevi Maliye Bakanlığı’na verilmiş ve </a:t>
            </a:r>
            <a:r>
              <a:rPr lang="tr-TR" sz="2800" dirty="0">
                <a:effectLst/>
                <a:latin typeface="Times New Roman" pitchFamily="18" charset="0"/>
                <a:cs typeface="Times New Roman" pitchFamily="18" charset="0"/>
              </a:rPr>
              <a:t>tüm önlemleri ülke genelinde almaya yetkili kılınmıştır. Ayrıca, iç kontrol sisteminin yanı sıra, tamamlayıcı bir unsur olarak Ön Mali Kontrol ve İç Denetim Sistemi de düzenlenmiştir </a:t>
            </a:r>
            <a:r>
              <a:rPr lang="tr-TR" sz="2800" dirty="0" smtClean="0">
                <a:effectLst/>
                <a:latin typeface="Times New Roman" pitchFamily="18" charset="0"/>
                <a:cs typeface="Times New Roman" pitchFamily="18" charset="0"/>
              </a:rPr>
              <a:t>(Akyel </a:t>
            </a:r>
            <a:r>
              <a:rPr lang="tr-TR" sz="2800" dirty="0">
                <a:effectLst/>
                <a:latin typeface="Times New Roman" pitchFamily="18" charset="0"/>
                <a:cs typeface="Times New Roman" pitchFamily="18" charset="0"/>
              </a:rPr>
              <a:t>ve Söyler, 2010: 1011</a:t>
            </a:r>
            <a:r>
              <a:rPr lang="tr-TR" sz="2800" dirty="0" smtClean="0">
                <a:effectLst/>
                <a:latin typeface="Times New Roman" pitchFamily="18" charset="0"/>
                <a:cs typeface="Times New Roman" pitchFamily="18" charset="0"/>
              </a:rPr>
              <a:t>)</a:t>
            </a:r>
            <a:endParaRPr lang="tr-TR" sz="2800" dirty="0">
              <a:latin typeface="Times New Roman" pitchFamily="18" charset="0"/>
              <a:cs typeface="Times New Roman" pitchFamily="18" charset="0"/>
            </a:endParaRP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31</a:t>
            </a:fld>
            <a:endParaRPr lang="tr-TR" altLang="tr-TR"/>
          </a:p>
        </p:txBody>
      </p:sp>
    </p:spTree>
    <p:extLst>
      <p:ext uri="{BB962C8B-B14F-4D97-AF65-F5344CB8AC3E}">
        <p14:creationId xmlns:p14="http://schemas.microsoft.com/office/powerpoint/2010/main" val="11111443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TÜRKİYE’DE İÇ	KONTROL SİSTEMİ (</a:t>
            </a:r>
            <a:r>
              <a:rPr lang="tr-TR" sz="3600" b="1" dirty="0" smtClean="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DEĞERLENDİRMESİ-2)</a:t>
            </a:r>
            <a:endParaRPr lang="tr-TR" sz="3600" dirty="0">
              <a:solidFill>
                <a:srgbClr val="00CC00"/>
              </a:solidFill>
            </a:endParaRPr>
          </a:p>
        </p:txBody>
      </p:sp>
      <p:sp>
        <p:nvSpPr>
          <p:cNvPr id="3" name="İçerik Yer Tutucusu 2"/>
          <p:cNvSpPr>
            <a:spLocks noGrp="1"/>
          </p:cNvSpPr>
          <p:nvPr>
            <p:ph idx="1"/>
          </p:nvPr>
        </p:nvSpPr>
        <p:spPr>
          <a:xfrm>
            <a:off x="457200" y="1484784"/>
            <a:ext cx="8219256" cy="4896544"/>
          </a:xfrm>
        </p:spPr>
        <p:txBody>
          <a:bodyPr/>
          <a:lstStyle/>
          <a:p>
            <a:pPr algn="just"/>
            <a:r>
              <a:rPr lang="tr-TR" sz="2800" dirty="0">
                <a:effectLst/>
                <a:latin typeface="Times New Roman" pitchFamily="18" charset="0"/>
                <a:cs typeface="Times New Roman" pitchFamily="18" charset="0"/>
              </a:rPr>
              <a:t>İç Kontrol ve Ön Mali Kontrole İlişkin Usul ve Esasları düzenleyen yönetmelik ile Kamu İç Kontrol Standartları Tebliği gibi </a:t>
            </a:r>
            <a:r>
              <a:rPr lang="tr-TR" sz="2800" dirty="0" smtClean="0">
                <a:effectLst/>
                <a:latin typeface="Times New Roman" pitchFamily="18" charset="0"/>
                <a:cs typeface="Times New Roman" pitchFamily="18" charset="0"/>
              </a:rPr>
              <a:t>düzenlemeler, </a:t>
            </a:r>
            <a:r>
              <a:rPr lang="tr-TR" sz="2800" dirty="0">
                <a:effectLst/>
                <a:latin typeface="Times New Roman" pitchFamily="18" charset="0"/>
                <a:cs typeface="Times New Roman" pitchFamily="18" charset="0"/>
              </a:rPr>
              <a:t>INTOSAI Kamu Sektörü İç Kontrol Standartları Rehberi ve diğer uluslar arası genel kabul görmüş metinlerden </a:t>
            </a:r>
            <a:r>
              <a:rPr lang="tr-TR" sz="2800" dirty="0" smtClean="0">
                <a:effectLst/>
                <a:latin typeface="Times New Roman" pitchFamily="18" charset="0"/>
                <a:cs typeface="Times New Roman" pitchFamily="18" charset="0"/>
              </a:rPr>
              <a:t>alınmıştır.</a:t>
            </a:r>
          </a:p>
          <a:p>
            <a:pPr algn="just"/>
            <a:r>
              <a:rPr lang="tr-TR" sz="2800" dirty="0">
                <a:effectLst/>
                <a:latin typeface="Times New Roman" pitchFamily="18" charset="0"/>
                <a:cs typeface="Times New Roman" pitchFamily="18" charset="0"/>
              </a:rPr>
              <a:t>Türk kamu yönetimindeki iç kontrol sistemi kapsayıcı değildir. Türkiye’de kamu mali yönetimi dışındaki faaliyet alanları </a:t>
            </a:r>
            <a:r>
              <a:rPr lang="tr-TR" sz="2800" dirty="0" smtClean="0">
                <a:effectLst/>
                <a:latin typeface="Times New Roman" pitchFamily="18" charset="0"/>
                <a:cs typeface="Times New Roman" pitchFamily="18" charset="0"/>
              </a:rPr>
              <a:t>(</a:t>
            </a:r>
            <a:r>
              <a:rPr lang="tr-TR" sz="2800" dirty="0" err="1" smtClean="0">
                <a:effectLst/>
                <a:latin typeface="Times New Roman" pitchFamily="18" charset="0"/>
                <a:cs typeface="Times New Roman" pitchFamily="18" charset="0"/>
              </a:rPr>
              <a:t>operasyonel</a:t>
            </a:r>
            <a:r>
              <a:rPr lang="tr-TR" sz="2800" dirty="0">
                <a:effectLst/>
                <a:latin typeface="Times New Roman" pitchFamily="18" charset="0"/>
                <a:cs typeface="Times New Roman" pitchFamily="18" charset="0"/>
              </a:rPr>
              <a:t>, teknik, idari vb.) ile ilgili olarak ülke genelini kapsayan sistematik herhangi bir genel düzenleme bulunmamaktadır.</a:t>
            </a:r>
            <a:endParaRPr lang="tr-TR" sz="2800" dirty="0">
              <a:latin typeface="Times New Roman" pitchFamily="18" charset="0"/>
              <a:cs typeface="Times New Roman" pitchFamily="18" charset="0"/>
            </a:endParaRP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32</a:t>
            </a:fld>
            <a:endParaRPr lang="tr-TR" altLang="tr-TR"/>
          </a:p>
        </p:txBody>
      </p:sp>
    </p:spTree>
    <p:extLst>
      <p:ext uri="{BB962C8B-B14F-4D97-AF65-F5344CB8AC3E}">
        <p14:creationId xmlns:p14="http://schemas.microsoft.com/office/powerpoint/2010/main" val="1051341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TÜRKİYE’DE İÇ	KONTROL SİSTEMİ (</a:t>
            </a:r>
            <a:r>
              <a:rPr lang="tr-TR" sz="3600" b="1" dirty="0" smtClean="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DEĞERLENDİRMESİ-3)</a:t>
            </a:r>
            <a:endParaRPr lang="tr-TR" sz="3600" dirty="0">
              <a:solidFill>
                <a:srgbClr val="00CC00"/>
              </a:solidFill>
            </a:endParaRPr>
          </a:p>
        </p:txBody>
      </p:sp>
      <p:sp>
        <p:nvSpPr>
          <p:cNvPr id="3" name="İçerik Yer Tutucusu 2"/>
          <p:cNvSpPr>
            <a:spLocks noGrp="1"/>
          </p:cNvSpPr>
          <p:nvPr>
            <p:ph idx="1"/>
          </p:nvPr>
        </p:nvSpPr>
        <p:spPr/>
        <p:txBody>
          <a:bodyPr/>
          <a:lstStyle/>
          <a:p>
            <a:pPr algn="just"/>
            <a:r>
              <a:rPr lang="tr-TR" sz="2800" dirty="0">
                <a:effectLst/>
                <a:latin typeface="Times New Roman" pitchFamily="18" charset="0"/>
                <a:cs typeface="Times New Roman" pitchFamily="18" charset="0"/>
              </a:rPr>
              <a:t>Kamu mali yönetiminin yapısı ve işleyişi, tüm mali işlemlerin muhasebeleştirilmesi, raporlanması ve mali kontrolü Kamu Mali Yönetimi ve Kontrol Kanunu ile </a:t>
            </a:r>
            <a:r>
              <a:rPr lang="tr-TR" sz="2800" dirty="0" smtClean="0">
                <a:effectLst/>
                <a:latin typeface="Times New Roman" pitchFamily="18" charset="0"/>
                <a:cs typeface="Times New Roman" pitchFamily="18" charset="0"/>
              </a:rPr>
              <a:t>düzenlenmiştir </a:t>
            </a:r>
            <a:r>
              <a:rPr lang="tr-TR" sz="2800" dirty="0">
                <a:effectLst/>
                <a:latin typeface="Times New Roman" pitchFamily="18" charset="0"/>
                <a:cs typeface="Times New Roman" pitchFamily="18" charset="0"/>
              </a:rPr>
              <a:t>(Resmi Gazete, </a:t>
            </a:r>
            <a:r>
              <a:rPr lang="tr-TR" sz="2800" dirty="0">
                <a:solidFill>
                  <a:srgbClr val="FF0000"/>
                </a:solidFill>
                <a:effectLst/>
                <a:latin typeface="Times New Roman" pitchFamily="18" charset="0"/>
                <a:cs typeface="Times New Roman" pitchFamily="18" charset="0"/>
              </a:rPr>
              <a:t>24.12.2003</a:t>
            </a:r>
            <a:r>
              <a:rPr lang="tr-TR" sz="2800" dirty="0">
                <a:effectLst/>
                <a:latin typeface="Times New Roman" pitchFamily="18" charset="0"/>
                <a:cs typeface="Times New Roman" pitchFamily="18" charset="0"/>
              </a:rPr>
              <a:t> gün, 25326 sayı</a:t>
            </a:r>
            <a:r>
              <a:rPr lang="tr-TR" sz="2800" dirty="0" smtClean="0">
                <a:effectLst/>
                <a:latin typeface="Times New Roman" pitchFamily="18" charset="0"/>
                <a:cs typeface="Times New Roman" pitchFamily="18" charset="0"/>
              </a:rPr>
              <a:t>).</a:t>
            </a:r>
          </a:p>
          <a:p>
            <a:pPr algn="just"/>
            <a:r>
              <a:rPr lang="tr-TR" sz="2800" dirty="0">
                <a:effectLst/>
                <a:latin typeface="Times New Roman" pitchFamily="18" charset="0"/>
                <a:cs typeface="Times New Roman" pitchFamily="18" charset="0"/>
              </a:rPr>
              <a:t>Maliye Bakanlığı Kamu İç Kontrol Standartları </a:t>
            </a:r>
            <a:r>
              <a:rPr lang="tr-TR" sz="2800" dirty="0" smtClean="0">
                <a:effectLst/>
                <a:latin typeface="Times New Roman" pitchFamily="18" charset="0"/>
                <a:cs typeface="Times New Roman" pitchFamily="18" charset="0"/>
              </a:rPr>
              <a:t>Tebliği’ni </a:t>
            </a:r>
            <a:r>
              <a:rPr lang="tr-TR" sz="2800" dirty="0">
                <a:effectLst/>
                <a:latin typeface="Times New Roman" pitchFamily="18" charset="0"/>
                <a:cs typeface="Times New Roman" pitchFamily="18" charset="0"/>
              </a:rPr>
              <a:t>yayımlayarak, konu ile ilgili nasıl düzenleme yapılması gerektiğini kamu kurumlarına </a:t>
            </a:r>
            <a:r>
              <a:rPr lang="tr-TR" sz="2800" dirty="0" smtClean="0">
                <a:effectLst/>
                <a:latin typeface="Times New Roman" pitchFamily="18" charset="0"/>
                <a:cs typeface="Times New Roman" pitchFamily="18" charset="0"/>
              </a:rPr>
              <a:t>bildirmiştir (Resmi </a:t>
            </a:r>
            <a:r>
              <a:rPr lang="tr-TR" sz="2800" dirty="0">
                <a:effectLst/>
                <a:latin typeface="Times New Roman" pitchFamily="18" charset="0"/>
                <a:cs typeface="Times New Roman" pitchFamily="18" charset="0"/>
              </a:rPr>
              <a:t>Gazete, 26.12.2007 gün ve 26738 sayılı ).</a:t>
            </a:r>
            <a:endParaRPr lang="tr-TR" sz="2800" dirty="0">
              <a:latin typeface="Times New Roman" pitchFamily="18" charset="0"/>
              <a:cs typeface="Times New Roman" pitchFamily="18" charset="0"/>
            </a:endParaRP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33</a:t>
            </a:fld>
            <a:endParaRPr lang="tr-TR" altLang="tr-TR"/>
          </a:p>
        </p:txBody>
      </p:sp>
    </p:spTree>
    <p:extLst>
      <p:ext uri="{BB962C8B-B14F-4D97-AF65-F5344CB8AC3E}">
        <p14:creationId xmlns:p14="http://schemas.microsoft.com/office/powerpoint/2010/main" val="26335238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TÜRKİYE’DE İÇ	KONTROL SİSTEMİ (</a:t>
            </a:r>
            <a:r>
              <a:rPr lang="tr-TR" sz="3600" b="1" dirty="0" smtClean="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DEĞERLENDİRMESİ-4)</a:t>
            </a:r>
            <a:endParaRPr lang="tr-TR" sz="3600" dirty="0">
              <a:solidFill>
                <a:srgbClr val="00CC00"/>
              </a:solidFill>
            </a:endParaRPr>
          </a:p>
        </p:txBody>
      </p:sp>
      <p:sp>
        <p:nvSpPr>
          <p:cNvPr id="3" name="İçerik Yer Tutucusu 2"/>
          <p:cNvSpPr>
            <a:spLocks noGrp="1"/>
          </p:cNvSpPr>
          <p:nvPr>
            <p:ph idx="1"/>
          </p:nvPr>
        </p:nvSpPr>
        <p:spPr>
          <a:xfrm>
            <a:off x="467544" y="1639341"/>
            <a:ext cx="8229600" cy="4525963"/>
          </a:xfrm>
        </p:spPr>
        <p:txBody>
          <a:bodyPr/>
          <a:lstStyle/>
          <a:p>
            <a:pPr algn="just"/>
            <a:r>
              <a:rPr lang="tr-TR" sz="2400" dirty="0" smtClean="0">
                <a:effectLst/>
                <a:latin typeface="Times New Roman" pitchFamily="18" charset="0"/>
                <a:cs typeface="Times New Roman" pitchFamily="18" charset="0"/>
              </a:rPr>
              <a:t>5018 sayılı Kanuna </a:t>
            </a:r>
            <a:r>
              <a:rPr lang="tr-TR" sz="2400" dirty="0">
                <a:effectLst/>
                <a:latin typeface="Times New Roman" pitchFamily="18" charset="0"/>
                <a:cs typeface="Times New Roman" pitchFamily="18" charset="0"/>
              </a:rPr>
              <a:t>göre, </a:t>
            </a:r>
            <a:r>
              <a:rPr lang="tr-TR" sz="2400" dirty="0" smtClean="0">
                <a:effectLst/>
                <a:latin typeface="Times New Roman" pitchFamily="18" charset="0"/>
                <a:cs typeface="Times New Roman" pitchFamily="18" charset="0"/>
              </a:rPr>
              <a:t>mali </a:t>
            </a:r>
            <a:r>
              <a:rPr lang="tr-TR" sz="2400" dirty="0">
                <a:effectLst/>
                <a:latin typeface="Times New Roman" pitchFamily="18" charset="0"/>
                <a:cs typeface="Times New Roman" pitchFamily="18" charset="0"/>
              </a:rPr>
              <a:t>yönetim ve iç kontrol süreçlerine ilişkin standart ve yöntemler </a:t>
            </a:r>
            <a:r>
              <a:rPr lang="tr-TR" sz="2400" dirty="0" smtClean="0">
                <a:effectLst/>
                <a:latin typeface="Times New Roman" pitchFamily="18" charset="0"/>
                <a:cs typeface="Times New Roman" pitchFamily="18" charset="0"/>
              </a:rPr>
              <a:t>Hazine ve Maliye Bakanlığı’nca</a:t>
            </a:r>
            <a:r>
              <a:rPr lang="tr-TR" sz="2400" dirty="0">
                <a:effectLst/>
                <a:latin typeface="Times New Roman" pitchFamily="18" charset="0"/>
                <a:cs typeface="Times New Roman" pitchFamily="18" charset="0"/>
              </a:rPr>
              <a:t>, iç denetime ilişkin standart ve yöntemler ise </a:t>
            </a:r>
            <a:r>
              <a:rPr lang="tr-TR" sz="2400" dirty="0">
                <a:solidFill>
                  <a:srgbClr val="FF0000"/>
                </a:solidFill>
                <a:effectLst/>
                <a:latin typeface="Times New Roman" pitchFamily="18" charset="0"/>
                <a:cs typeface="Times New Roman" pitchFamily="18" charset="0"/>
              </a:rPr>
              <a:t>İç Denetim Koordinasyon Kurulu</a:t>
            </a:r>
            <a:r>
              <a:rPr lang="tr-TR" sz="2400" dirty="0">
                <a:effectLst/>
                <a:latin typeface="Times New Roman" pitchFamily="18" charset="0"/>
                <a:cs typeface="Times New Roman" pitchFamily="18" charset="0"/>
              </a:rPr>
              <a:t> tarafından belirlenir, geliştirilir ve uyumlaştırılır. Bunlar ayrıca sistemlerin koordinasyonunu sağlar ve kamu idarelerine rehberlik hizmeti verir</a:t>
            </a:r>
            <a:r>
              <a:rPr lang="tr-TR" sz="2400" dirty="0" smtClean="0">
                <a:effectLst/>
                <a:latin typeface="Times New Roman" pitchFamily="18" charset="0"/>
                <a:cs typeface="Times New Roman" pitchFamily="18" charset="0"/>
              </a:rPr>
              <a:t>.</a:t>
            </a:r>
          </a:p>
          <a:p>
            <a:pPr algn="just"/>
            <a:r>
              <a:rPr lang="tr-TR" sz="2400" dirty="0" smtClean="0">
                <a:effectLst/>
                <a:latin typeface="Times New Roman" pitchFamily="18" charset="0"/>
                <a:cs typeface="Times New Roman" pitchFamily="18" charset="0"/>
              </a:rPr>
              <a:t>Buna </a:t>
            </a:r>
            <a:r>
              <a:rPr lang="tr-TR" sz="2400" dirty="0">
                <a:effectLst/>
                <a:latin typeface="Times New Roman" pitchFamily="18" charset="0"/>
                <a:cs typeface="Times New Roman" pitchFamily="18" charset="0"/>
              </a:rPr>
              <a:t>göre, İç Denetim Koordinasyon Kurulu’nun 20.11.2006 tarihli ve 12 sayılı kararı ile Kamu İç Denetim Standartları </a:t>
            </a:r>
            <a:r>
              <a:rPr lang="tr-TR" sz="2400" dirty="0" smtClean="0">
                <a:effectLst/>
                <a:latin typeface="Times New Roman" pitchFamily="18" charset="0"/>
                <a:cs typeface="Times New Roman" pitchFamily="18" charset="0"/>
              </a:rPr>
              <a:t>belirlenmiştir. Kamu </a:t>
            </a:r>
            <a:r>
              <a:rPr lang="tr-TR" sz="2400" dirty="0">
                <a:effectLst/>
                <a:latin typeface="Times New Roman" pitchFamily="18" charset="0"/>
                <a:cs typeface="Times New Roman" pitchFamily="18" charset="0"/>
              </a:rPr>
              <a:t>İç Kontrol Standartları ise COSO modeli, INTOSAI Kamu Sektörü İç Kontrol Standartları Rehberi ve Avrupa Birliği İç Kontrol Standartları çerçevesinde </a:t>
            </a:r>
            <a:r>
              <a:rPr lang="tr-TR" sz="2400" dirty="0" smtClean="0">
                <a:effectLst/>
                <a:latin typeface="Times New Roman" pitchFamily="18" charset="0"/>
                <a:cs typeface="Times New Roman" pitchFamily="18" charset="0"/>
              </a:rPr>
              <a:t>Hazine ve Maliye </a:t>
            </a:r>
            <a:r>
              <a:rPr lang="tr-TR" sz="2400" dirty="0">
                <a:effectLst/>
                <a:latin typeface="Times New Roman" pitchFamily="18" charset="0"/>
                <a:cs typeface="Times New Roman" pitchFamily="18" charset="0"/>
              </a:rPr>
              <a:t>Bakanlığı’nca </a:t>
            </a:r>
            <a:r>
              <a:rPr lang="tr-TR" sz="2400" dirty="0" smtClean="0">
                <a:effectLst/>
                <a:latin typeface="Times New Roman" pitchFamily="18" charset="0"/>
                <a:cs typeface="Times New Roman" pitchFamily="18" charset="0"/>
              </a:rPr>
              <a:t>belirlenmiştir.</a:t>
            </a:r>
            <a:endParaRPr lang="tr-TR" sz="2400" dirty="0">
              <a:latin typeface="Times New Roman" pitchFamily="18" charset="0"/>
              <a:cs typeface="Times New Roman" pitchFamily="18" charset="0"/>
            </a:endParaRP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34</a:t>
            </a:fld>
            <a:endParaRPr lang="tr-TR" altLang="tr-TR"/>
          </a:p>
        </p:txBody>
      </p:sp>
    </p:spTree>
    <p:extLst>
      <p:ext uri="{BB962C8B-B14F-4D97-AF65-F5344CB8AC3E}">
        <p14:creationId xmlns:p14="http://schemas.microsoft.com/office/powerpoint/2010/main" val="7895105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TÜRKİYE’DE İÇ	KONTROL SİSTEMİ (</a:t>
            </a:r>
            <a:r>
              <a:rPr lang="tr-TR" sz="3600" b="1" dirty="0" smtClean="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DEĞERLENDİRMESİ-5)</a:t>
            </a:r>
            <a:endParaRPr lang="tr-TR" sz="3600" dirty="0">
              <a:solidFill>
                <a:srgbClr val="00CC00"/>
              </a:solidFill>
            </a:endParaRPr>
          </a:p>
        </p:txBody>
      </p:sp>
      <p:sp>
        <p:nvSpPr>
          <p:cNvPr id="3" name="İçerik Yer Tutucusu 2"/>
          <p:cNvSpPr>
            <a:spLocks noGrp="1"/>
          </p:cNvSpPr>
          <p:nvPr>
            <p:ph idx="1"/>
          </p:nvPr>
        </p:nvSpPr>
        <p:spPr>
          <a:xfrm>
            <a:off x="457200" y="1639341"/>
            <a:ext cx="8229600" cy="4525963"/>
          </a:xfrm>
        </p:spPr>
        <p:txBody>
          <a:bodyPr/>
          <a:lstStyle/>
          <a:p>
            <a:pPr algn="just"/>
            <a:r>
              <a:rPr lang="tr-TR" sz="2400" dirty="0">
                <a:effectLst>
                  <a:outerShdw blurRad="38100" dist="38100" dir="2700000" algn="tl">
                    <a:srgbClr val="000000">
                      <a:alpha val="43137"/>
                    </a:srgbClr>
                  </a:outerShdw>
                </a:effectLst>
                <a:latin typeface="Times New Roman" pitchFamily="18" charset="0"/>
                <a:cs typeface="Times New Roman" pitchFamily="18" charset="0"/>
              </a:rPr>
              <a:t>İç Kontrol ve Ön Mali Kontrole İlişkin Usul ve Esaslara </a:t>
            </a:r>
            <a:r>
              <a:rPr lang="tr-TR" sz="2400" dirty="0" smtClean="0">
                <a:effectLst>
                  <a:outerShdw blurRad="38100" dist="38100" dir="2700000" algn="tl">
                    <a:srgbClr val="000000">
                      <a:alpha val="43137"/>
                    </a:srgbClr>
                  </a:outerShdw>
                </a:effectLst>
                <a:latin typeface="Times New Roman" pitchFamily="18" charset="0"/>
                <a:cs typeface="Times New Roman" pitchFamily="18" charset="0"/>
              </a:rPr>
              <a:t>göre; </a:t>
            </a:r>
            <a:r>
              <a:rPr lang="tr-TR" sz="2400" dirty="0">
                <a:effectLst>
                  <a:outerShdw blurRad="38100" dist="38100" dir="2700000" algn="tl">
                    <a:srgbClr val="000000">
                      <a:alpha val="43137"/>
                    </a:srgbClr>
                  </a:outerShdw>
                </a:effectLst>
                <a:latin typeface="Times New Roman" pitchFamily="18" charset="0"/>
                <a:cs typeface="Times New Roman" pitchFamily="18" charset="0"/>
              </a:rPr>
              <a:t>iç kontrol standartlarının merkezi uyumlaştırma görevi çerçevesinde </a:t>
            </a:r>
            <a:r>
              <a:rPr lang="tr-TR" sz="2400" dirty="0" smtClean="0">
                <a:effectLst>
                  <a:outerShdw blurRad="38100" dist="38100" dir="2700000" algn="tl">
                    <a:srgbClr val="000000">
                      <a:alpha val="43137"/>
                    </a:srgbClr>
                  </a:outerShdw>
                </a:effectLst>
                <a:latin typeface="Times New Roman" pitchFamily="18" charset="0"/>
                <a:cs typeface="Times New Roman" pitchFamily="18" charset="0"/>
              </a:rPr>
              <a:t>Hazine ve Maliye </a:t>
            </a:r>
            <a:r>
              <a:rPr lang="tr-TR" sz="2400" dirty="0">
                <a:effectLst>
                  <a:outerShdw blurRad="38100" dist="38100" dir="2700000" algn="tl">
                    <a:srgbClr val="000000">
                      <a:alpha val="43137"/>
                    </a:srgbClr>
                  </a:outerShdw>
                </a:effectLst>
                <a:latin typeface="Times New Roman" pitchFamily="18" charset="0"/>
                <a:cs typeface="Times New Roman" pitchFamily="18" charset="0"/>
              </a:rPr>
              <a:t>Bakanlığı tarafından belirlenip yayımlanacağı, kamu idarelerinin malî ve malî olmayan tüm </a:t>
            </a:r>
            <a:r>
              <a:rPr lang="tr-TR" sz="2400" dirty="0" smtClean="0">
                <a:effectLst>
                  <a:outerShdw blurRad="38100" dist="38100" dir="2700000" algn="tl">
                    <a:srgbClr val="000000">
                      <a:alpha val="43137"/>
                    </a:srgbClr>
                  </a:outerShdw>
                </a:effectLst>
                <a:latin typeface="Times New Roman" pitchFamily="18" charset="0"/>
                <a:cs typeface="Times New Roman" pitchFamily="18" charset="0"/>
              </a:rPr>
              <a:t>işlemlerde </a:t>
            </a:r>
            <a:r>
              <a:rPr lang="tr-TR" sz="2400" dirty="0">
                <a:effectLst>
                  <a:outerShdw blurRad="38100" dist="38100" dir="2700000" algn="tl">
                    <a:srgbClr val="000000">
                      <a:alpha val="43137"/>
                    </a:srgbClr>
                  </a:outerShdw>
                </a:effectLst>
                <a:latin typeface="Times New Roman" pitchFamily="18" charset="0"/>
                <a:cs typeface="Times New Roman" pitchFamily="18" charset="0"/>
              </a:rPr>
              <a:t>bu standartlara uymakla ve gereğini yerine getirmekle yükümlü bulunduğu, Kanuna ve iç kontrol standartlarına aykırı olmamak koşuluyla, idarelerce, görev alanları çerçevesinde her türlü yöntem, süreç ve özellikli işlemlere ilişkin standartlar belirlenebileceği belirtilmiştir (Resmî Gazete, 31.12.2005 tarih ve 26040 3. mükerrer sayı).</a:t>
            </a: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35</a:t>
            </a:fld>
            <a:endParaRPr lang="tr-TR" altLang="tr-TR"/>
          </a:p>
        </p:txBody>
      </p:sp>
    </p:spTree>
    <p:extLst>
      <p:ext uri="{BB962C8B-B14F-4D97-AF65-F5344CB8AC3E}">
        <p14:creationId xmlns:p14="http://schemas.microsoft.com/office/powerpoint/2010/main" val="31166061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TÜRKİYE’DE İÇ	KONTROL SİSTEMİ (</a:t>
            </a:r>
            <a:r>
              <a:rPr lang="tr-TR" sz="3600" b="1" dirty="0" smtClean="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DEĞERLENDİRMESİ-6)</a:t>
            </a:r>
            <a:endParaRPr lang="tr-TR" sz="3600" dirty="0">
              <a:solidFill>
                <a:srgbClr val="00CC00"/>
              </a:solidFill>
            </a:endParaRPr>
          </a:p>
        </p:txBody>
      </p:sp>
      <p:sp>
        <p:nvSpPr>
          <p:cNvPr id="3" name="İçerik Yer Tutucusu 2"/>
          <p:cNvSpPr>
            <a:spLocks noGrp="1"/>
          </p:cNvSpPr>
          <p:nvPr>
            <p:ph idx="1"/>
          </p:nvPr>
        </p:nvSpPr>
        <p:spPr/>
        <p:txBody>
          <a:bodyPr/>
          <a:lstStyle/>
          <a:p>
            <a:pPr algn="just"/>
            <a:r>
              <a:rPr lang="tr-TR" sz="2800" dirty="0">
                <a:effectLst>
                  <a:outerShdw blurRad="38100" dist="38100" dir="2700000" algn="tl">
                    <a:srgbClr val="000000">
                      <a:alpha val="43137"/>
                    </a:srgbClr>
                  </a:outerShdw>
                </a:effectLst>
                <a:latin typeface="Times New Roman" pitchFamily="18" charset="0"/>
                <a:cs typeface="Times New Roman" pitchFamily="18" charset="0"/>
              </a:rPr>
              <a:t>Kamu İç Kontrol Standartları Tebliği ile kamu idarelerinde iç kontrol sisteminin oluşturulması, uygulanması, izlenmesi ve geliştirilmesi amacıyla 18 standart ve bu standartlar için gerekli 79 genel şart </a:t>
            </a:r>
            <a:r>
              <a:rPr lang="tr-TR" sz="2800" dirty="0" smtClean="0">
                <a:effectLst>
                  <a:outerShdw blurRad="38100" dist="38100" dir="2700000" algn="tl">
                    <a:srgbClr val="000000">
                      <a:alpha val="43137"/>
                    </a:srgbClr>
                  </a:outerShdw>
                </a:effectLst>
                <a:latin typeface="Times New Roman" pitchFamily="18" charset="0"/>
                <a:cs typeface="Times New Roman" pitchFamily="18" charset="0"/>
              </a:rPr>
              <a:t>belirlenmiştir. </a:t>
            </a:r>
            <a:r>
              <a:rPr lang="tr-TR" sz="2800" dirty="0">
                <a:effectLst>
                  <a:outerShdw blurRad="38100" dist="38100" dir="2700000" algn="tl">
                    <a:srgbClr val="000000">
                      <a:alpha val="43137"/>
                    </a:srgbClr>
                  </a:outerShdw>
                </a:effectLst>
                <a:latin typeface="Times New Roman" pitchFamily="18" charset="0"/>
                <a:cs typeface="Times New Roman" pitchFamily="18" charset="0"/>
              </a:rPr>
              <a:t>(Resmi Gazete, </a:t>
            </a:r>
            <a:r>
              <a:rPr lang="tr-TR" sz="2800" dirty="0" smtClean="0">
                <a:effectLst>
                  <a:outerShdw blurRad="38100" dist="38100" dir="2700000" algn="tl">
                    <a:srgbClr val="000000">
                      <a:alpha val="43137"/>
                    </a:srgbClr>
                  </a:outerShdw>
                </a:effectLst>
                <a:latin typeface="Times New Roman" pitchFamily="18" charset="0"/>
                <a:cs typeface="Times New Roman" pitchFamily="18" charset="0"/>
              </a:rPr>
              <a:t>26.12.2007 gün </a:t>
            </a:r>
            <a:r>
              <a:rPr lang="tr-TR" sz="2800" dirty="0">
                <a:effectLst>
                  <a:outerShdw blurRad="38100" dist="38100" dir="2700000" algn="tl">
                    <a:srgbClr val="000000">
                      <a:alpha val="43137"/>
                    </a:srgbClr>
                  </a:outerShdw>
                </a:effectLst>
                <a:latin typeface="Times New Roman" pitchFamily="18" charset="0"/>
                <a:cs typeface="Times New Roman" pitchFamily="18" charset="0"/>
              </a:rPr>
              <a:t>ve 26738 sayı).</a:t>
            </a: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36</a:t>
            </a:fld>
            <a:endParaRPr lang="tr-TR" altLang="tr-TR"/>
          </a:p>
        </p:txBody>
      </p:sp>
    </p:spTree>
    <p:extLst>
      <p:ext uri="{BB962C8B-B14F-4D97-AF65-F5344CB8AC3E}">
        <p14:creationId xmlns:p14="http://schemas.microsoft.com/office/powerpoint/2010/main" val="29620844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E11147C-4089-493F-96E8-26FD7915373A}"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4131AE28-3E9D-4FD4-B5DF-61FFD8CB1A31}" type="slidenum">
              <a:rPr lang="tr-TR" altLang="tr-TR"/>
              <a:pPr/>
              <a:t>37</a:t>
            </a:fld>
            <a:endParaRPr lang="tr-TR" altLang="tr-TR"/>
          </a:p>
        </p:txBody>
      </p:sp>
      <p:sp>
        <p:nvSpPr>
          <p:cNvPr id="325634" name="Rectangle 2"/>
          <p:cNvSpPr>
            <a:spLocks noGrp="1" noChangeArrowheads="1"/>
          </p:cNvSpPr>
          <p:nvPr>
            <p:ph type="title"/>
          </p:nvPr>
        </p:nvSpPr>
        <p:spPr>
          <a:xfrm>
            <a:off x="395288" y="101823"/>
            <a:ext cx="8229600" cy="950913"/>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l"/>
            <a:r>
              <a:rPr lang="tr-TR" altLang="tr-TR" sz="4000" b="1" dirty="0">
                <a:solidFill>
                  <a:srgbClr val="00CC00"/>
                </a:solidFill>
                <a:latin typeface="Times New Roman" pitchFamily="18" charset="0"/>
              </a:rPr>
              <a:t>COSO </a:t>
            </a:r>
            <a:r>
              <a:rPr lang="tr-TR" altLang="tr-TR" sz="3600" b="1" dirty="0">
                <a:solidFill>
                  <a:srgbClr val="00CC00"/>
                </a:solidFill>
                <a:latin typeface="Times New Roman" pitchFamily="18" charset="0"/>
              </a:rPr>
              <a:t>İÇ KONTROL MODELİ</a:t>
            </a:r>
          </a:p>
        </p:txBody>
      </p:sp>
      <p:sp>
        <p:nvSpPr>
          <p:cNvPr id="325635" name="Rectangle 3"/>
          <p:cNvSpPr>
            <a:spLocks noGrp="1" noChangeArrowheads="1"/>
          </p:cNvSpPr>
          <p:nvPr>
            <p:ph type="body" idx="1"/>
          </p:nvPr>
        </p:nvSpPr>
        <p:spPr>
          <a:xfrm>
            <a:off x="395536" y="1124744"/>
            <a:ext cx="8280152" cy="5112568"/>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609600" indent="-609600" algn="just"/>
            <a:r>
              <a:rPr lang="tr-TR" altLang="tr-TR" b="1" dirty="0">
                <a:latin typeface="Times New Roman" pitchFamily="18" charset="0"/>
              </a:rPr>
              <a:t>COSO </a:t>
            </a:r>
            <a:r>
              <a:rPr lang="tr-TR" altLang="tr-TR" b="1" dirty="0" smtClean="0">
                <a:latin typeface="Times New Roman" pitchFamily="18" charset="0"/>
              </a:rPr>
              <a:t>Raporu’na </a:t>
            </a:r>
            <a:r>
              <a:rPr lang="tr-TR" altLang="tr-TR" b="1" dirty="0">
                <a:latin typeface="Times New Roman" pitchFamily="18" charset="0"/>
              </a:rPr>
              <a:t>göre, iç kontrol sistemi birbiriyle ilişkili beş unsurdan meydana gelir:</a:t>
            </a:r>
          </a:p>
          <a:p>
            <a:pPr marL="1371600" lvl="2" indent="-457200"/>
            <a:r>
              <a:rPr lang="tr-TR" altLang="tr-TR" sz="3200" b="1" dirty="0" smtClean="0">
                <a:latin typeface="Times New Roman" pitchFamily="18" charset="0"/>
              </a:rPr>
              <a:t>Kontrol </a:t>
            </a:r>
            <a:r>
              <a:rPr lang="tr-TR" altLang="tr-TR" sz="3200" b="1" dirty="0">
                <a:latin typeface="Times New Roman" pitchFamily="18" charset="0"/>
              </a:rPr>
              <a:t>Ortamı </a:t>
            </a:r>
          </a:p>
          <a:p>
            <a:pPr marL="1371600" lvl="2" indent="-457200"/>
            <a:r>
              <a:rPr lang="tr-TR" altLang="tr-TR" sz="3200" b="1" dirty="0">
                <a:latin typeface="Times New Roman" pitchFamily="18" charset="0"/>
              </a:rPr>
              <a:t>Risk Değerlendirme </a:t>
            </a:r>
          </a:p>
          <a:p>
            <a:pPr marL="1371600" lvl="2" indent="-457200"/>
            <a:r>
              <a:rPr lang="tr-TR" altLang="tr-TR" sz="3200" b="1" dirty="0">
                <a:latin typeface="Times New Roman" pitchFamily="18" charset="0"/>
              </a:rPr>
              <a:t>Kontrol Faaliyetleri </a:t>
            </a:r>
          </a:p>
          <a:p>
            <a:pPr marL="1371600" lvl="2" indent="-457200"/>
            <a:r>
              <a:rPr lang="tr-TR" altLang="tr-TR" sz="3200" b="1" dirty="0">
                <a:latin typeface="Times New Roman" pitchFamily="18" charset="0"/>
              </a:rPr>
              <a:t>Bilgi ve İletişim </a:t>
            </a:r>
          </a:p>
          <a:p>
            <a:pPr marL="1371600" lvl="2" indent="-457200"/>
            <a:r>
              <a:rPr lang="tr-TR" altLang="tr-TR" sz="3200" b="1" dirty="0">
                <a:latin typeface="Times New Roman" pitchFamily="18" charset="0"/>
              </a:rPr>
              <a:t>Gözetim (İzleme)</a:t>
            </a:r>
          </a:p>
          <a:p>
            <a:pPr marL="609600" indent="-609600"/>
            <a:endParaRPr lang="tr-TR" altLang="tr-TR" sz="3600" b="1"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5634"/>
                                        </p:tgtEl>
                                        <p:attrNameLst>
                                          <p:attrName>style.visibility</p:attrName>
                                        </p:attrNameLst>
                                      </p:cBhvr>
                                      <p:to>
                                        <p:strVal val="visible"/>
                                      </p:to>
                                    </p:set>
                                    <p:animEffect transition="in" filter="strips(downLeft)">
                                      <p:cBhvr>
                                        <p:cTn id="7" dur="500"/>
                                        <p:tgtEl>
                                          <p:spTgt spid="3256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325635">
                                            <p:txEl>
                                              <p:pRg st="0" end="0"/>
                                            </p:txEl>
                                          </p:spTgt>
                                        </p:tgtEl>
                                        <p:attrNameLst>
                                          <p:attrName>style.visibility</p:attrName>
                                        </p:attrNameLst>
                                      </p:cBhvr>
                                      <p:to>
                                        <p:strVal val="visible"/>
                                      </p:to>
                                    </p:set>
                                    <p:anim calcmode="lin" valueType="num">
                                      <p:cBhvr additive="base">
                                        <p:cTn id="12" dur="500" fill="hold"/>
                                        <p:tgtEl>
                                          <p:spTgt spid="32563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256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nodeType="clickEffect">
                                  <p:stCondLst>
                                    <p:cond delay="0"/>
                                  </p:stCondLst>
                                  <p:childTnLst>
                                    <p:set>
                                      <p:cBhvr>
                                        <p:cTn id="17" dur="1" fill="hold">
                                          <p:stCondLst>
                                            <p:cond delay="0"/>
                                          </p:stCondLst>
                                        </p:cTn>
                                        <p:tgtEl>
                                          <p:spTgt spid="325635">
                                            <p:txEl>
                                              <p:pRg st="1" end="1"/>
                                            </p:txEl>
                                          </p:spTgt>
                                        </p:tgtEl>
                                        <p:attrNameLst>
                                          <p:attrName>style.visibility</p:attrName>
                                        </p:attrNameLst>
                                      </p:cBhvr>
                                      <p:to>
                                        <p:strVal val="visible"/>
                                      </p:to>
                                    </p:set>
                                    <p:animEffect transition="in" filter="checkerboard(across)">
                                      <p:cBhvr>
                                        <p:cTn id="18" dur="500"/>
                                        <p:tgtEl>
                                          <p:spTgt spid="325635">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nodeType="clickEffect">
                                  <p:stCondLst>
                                    <p:cond delay="0"/>
                                  </p:stCondLst>
                                  <p:childTnLst>
                                    <p:set>
                                      <p:cBhvr>
                                        <p:cTn id="22" dur="1" fill="hold">
                                          <p:stCondLst>
                                            <p:cond delay="0"/>
                                          </p:stCondLst>
                                        </p:cTn>
                                        <p:tgtEl>
                                          <p:spTgt spid="325635">
                                            <p:txEl>
                                              <p:pRg st="2" end="2"/>
                                            </p:txEl>
                                          </p:spTgt>
                                        </p:tgtEl>
                                        <p:attrNameLst>
                                          <p:attrName>style.visibility</p:attrName>
                                        </p:attrNameLst>
                                      </p:cBhvr>
                                      <p:to>
                                        <p:strVal val="visible"/>
                                      </p:to>
                                    </p:set>
                                    <p:animEffect transition="in" filter="checkerboard(across)">
                                      <p:cBhvr>
                                        <p:cTn id="23" dur="500"/>
                                        <p:tgtEl>
                                          <p:spTgt spid="325635">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nodeType="clickEffect">
                                  <p:stCondLst>
                                    <p:cond delay="0"/>
                                  </p:stCondLst>
                                  <p:childTnLst>
                                    <p:set>
                                      <p:cBhvr>
                                        <p:cTn id="27" dur="1" fill="hold">
                                          <p:stCondLst>
                                            <p:cond delay="0"/>
                                          </p:stCondLst>
                                        </p:cTn>
                                        <p:tgtEl>
                                          <p:spTgt spid="325635">
                                            <p:txEl>
                                              <p:pRg st="3" end="3"/>
                                            </p:txEl>
                                          </p:spTgt>
                                        </p:tgtEl>
                                        <p:attrNameLst>
                                          <p:attrName>style.visibility</p:attrName>
                                        </p:attrNameLst>
                                      </p:cBhvr>
                                      <p:to>
                                        <p:strVal val="visible"/>
                                      </p:to>
                                    </p:set>
                                    <p:animEffect transition="in" filter="checkerboard(across)">
                                      <p:cBhvr>
                                        <p:cTn id="28" dur="500"/>
                                        <p:tgtEl>
                                          <p:spTgt spid="325635">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nodeType="clickEffect">
                                  <p:stCondLst>
                                    <p:cond delay="0"/>
                                  </p:stCondLst>
                                  <p:childTnLst>
                                    <p:set>
                                      <p:cBhvr>
                                        <p:cTn id="32" dur="1" fill="hold">
                                          <p:stCondLst>
                                            <p:cond delay="0"/>
                                          </p:stCondLst>
                                        </p:cTn>
                                        <p:tgtEl>
                                          <p:spTgt spid="325635">
                                            <p:txEl>
                                              <p:pRg st="4" end="4"/>
                                            </p:txEl>
                                          </p:spTgt>
                                        </p:tgtEl>
                                        <p:attrNameLst>
                                          <p:attrName>style.visibility</p:attrName>
                                        </p:attrNameLst>
                                      </p:cBhvr>
                                      <p:to>
                                        <p:strVal val="visible"/>
                                      </p:to>
                                    </p:set>
                                    <p:animEffect transition="in" filter="checkerboard(across)">
                                      <p:cBhvr>
                                        <p:cTn id="33" dur="500"/>
                                        <p:tgtEl>
                                          <p:spTgt spid="325635">
                                            <p:txEl>
                                              <p:pRg st="4" end="4"/>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nodeType="clickEffect">
                                  <p:stCondLst>
                                    <p:cond delay="0"/>
                                  </p:stCondLst>
                                  <p:childTnLst>
                                    <p:set>
                                      <p:cBhvr>
                                        <p:cTn id="37" dur="1" fill="hold">
                                          <p:stCondLst>
                                            <p:cond delay="0"/>
                                          </p:stCondLst>
                                        </p:cTn>
                                        <p:tgtEl>
                                          <p:spTgt spid="325635">
                                            <p:txEl>
                                              <p:pRg st="5" end="5"/>
                                            </p:txEl>
                                          </p:spTgt>
                                        </p:tgtEl>
                                        <p:attrNameLst>
                                          <p:attrName>style.visibility</p:attrName>
                                        </p:attrNameLst>
                                      </p:cBhvr>
                                      <p:to>
                                        <p:strVal val="visible"/>
                                      </p:to>
                                    </p:set>
                                    <p:animEffect transition="in" filter="checkerboard(across)">
                                      <p:cBhvr>
                                        <p:cTn id="38" dur="500"/>
                                        <p:tgtEl>
                                          <p:spTgt spid="3256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563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p>
            <a:fld id="{055AF449-C75C-4ED1-AA95-816654708C74}" type="datetime1">
              <a:rPr lang="tr-TR" altLang="tr-TR"/>
              <a:pPr/>
              <a:t>3.10.2024</a:t>
            </a:fld>
            <a:endParaRPr lang="tr-TR" altLang="tr-TR"/>
          </a:p>
        </p:txBody>
      </p:sp>
      <p:sp>
        <p:nvSpPr>
          <p:cNvPr id="4" name="Slide Number Placeholder 5"/>
          <p:cNvSpPr>
            <a:spLocks noGrp="1"/>
          </p:cNvSpPr>
          <p:nvPr>
            <p:ph type="sldNum" sz="quarter" idx="12"/>
          </p:nvPr>
        </p:nvSpPr>
        <p:spPr/>
        <p:txBody>
          <a:bodyPr/>
          <a:lstStyle/>
          <a:p>
            <a:fld id="{CEEFC72C-BB7C-4583-8CB8-7FAB9749C8E1}" type="slidenum">
              <a:rPr lang="tr-TR" altLang="tr-TR"/>
              <a:pPr/>
              <a:t>38</a:t>
            </a:fld>
            <a:endParaRPr lang="tr-TR" altLang="tr-TR"/>
          </a:p>
        </p:txBody>
      </p:sp>
      <p:sp>
        <p:nvSpPr>
          <p:cNvPr id="363523" name="Rectangle 3"/>
          <p:cNvSpPr>
            <a:spLocks noGrp="1" noChangeArrowheads="1"/>
          </p:cNvSpPr>
          <p:nvPr>
            <p:ph type="body" idx="1"/>
          </p:nvPr>
        </p:nvSpPr>
        <p:spPr>
          <a:xfrm>
            <a:off x="457200" y="765175"/>
            <a:ext cx="8229600" cy="5360988"/>
          </a:xfrm>
        </p:spPr>
        <p:txBody>
          <a:bodyPr/>
          <a:lstStyle/>
          <a:p>
            <a:pPr algn="ctr">
              <a:buFont typeface="Wingdings" pitchFamily="2" charset="2"/>
              <a:buNone/>
            </a:pPr>
            <a:r>
              <a:rPr lang="tr-TR" altLang="tr-TR" sz="4400" b="1">
                <a:solidFill>
                  <a:srgbClr val="33CC33"/>
                </a:solidFill>
              </a:rPr>
              <a:t>KAMU  </a:t>
            </a:r>
          </a:p>
          <a:p>
            <a:pPr algn="ctr">
              <a:lnSpc>
                <a:spcPct val="115000"/>
              </a:lnSpc>
              <a:buFont typeface="Wingdings" pitchFamily="2" charset="2"/>
              <a:buNone/>
            </a:pPr>
            <a:r>
              <a:rPr lang="tr-TR" altLang="tr-TR" sz="4400" b="1">
                <a:solidFill>
                  <a:srgbClr val="33CC33"/>
                </a:solidFill>
              </a:rPr>
              <a:t>İÇ KONTROL STANDARLARI </a:t>
            </a:r>
          </a:p>
          <a:p>
            <a:pPr algn="ctr">
              <a:lnSpc>
                <a:spcPct val="115000"/>
              </a:lnSpc>
              <a:buFont typeface="Wingdings" pitchFamily="2" charset="2"/>
              <a:buNone/>
            </a:pPr>
            <a:r>
              <a:rPr lang="tr-TR" altLang="tr-TR" sz="4400" b="1">
                <a:solidFill>
                  <a:srgbClr val="33CC33"/>
                </a:solidFill>
              </a:rPr>
              <a:t>UYUM </a:t>
            </a:r>
          </a:p>
          <a:p>
            <a:pPr algn="ctr">
              <a:buFont typeface="Wingdings" pitchFamily="2" charset="2"/>
              <a:buNone/>
            </a:pPr>
            <a:r>
              <a:rPr lang="tr-TR" altLang="tr-TR" sz="4400" b="1">
                <a:solidFill>
                  <a:srgbClr val="33CC33"/>
                </a:solidFill>
              </a:rPr>
              <a:t>EYLEM PLANI NEDİR</a:t>
            </a:r>
          </a:p>
          <a:p>
            <a:pPr algn="ctr">
              <a:buFont typeface="Wingdings" pitchFamily="2" charset="2"/>
              <a:buNone/>
            </a:pPr>
            <a:r>
              <a:rPr lang="tr-TR" altLang="tr-TR" sz="6600" b="1">
                <a:solidFill>
                  <a:srgbClr val="33CC33"/>
                </a:solidFill>
              </a:rPr>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DEFFCF-9E98-4B40-BA51-74810BC7FDDA}"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63BB0F43-89D9-4AB7-949C-6F638A169F6D}" type="slidenum">
              <a:rPr lang="tr-TR" altLang="tr-TR"/>
              <a:pPr/>
              <a:t>39</a:t>
            </a:fld>
            <a:endParaRPr lang="tr-TR" altLang="tr-TR"/>
          </a:p>
        </p:txBody>
      </p:sp>
      <p:sp>
        <p:nvSpPr>
          <p:cNvPr id="314370" name="Rectangle 2"/>
          <p:cNvSpPr>
            <a:spLocks noGrp="1" noChangeArrowheads="1"/>
          </p:cNvSpPr>
          <p:nvPr>
            <p:ph type="title"/>
          </p:nvPr>
        </p:nvSpPr>
        <p:spPr>
          <a:xfrm>
            <a:off x="0" y="-144016"/>
            <a:ext cx="9144000" cy="1772816"/>
          </a:xfrm>
        </p:spPr>
        <p:txBody>
          <a:bodyPr/>
          <a:lstStyle/>
          <a:p>
            <a:r>
              <a:rPr lang="tr-TR" altLang="tr-TR" sz="3600" dirty="0">
                <a:solidFill>
                  <a:srgbClr val="33CC33"/>
                </a:solidFill>
                <a:latin typeface="Times New Roman" pitchFamily="18" charset="0"/>
              </a:rPr>
              <a:t/>
            </a:r>
            <a:br>
              <a:rPr lang="tr-TR" altLang="tr-TR" sz="3600" dirty="0">
                <a:solidFill>
                  <a:srgbClr val="33CC33"/>
                </a:solidFill>
                <a:latin typeface="Times New Roman" pitchFamily="18" charset="0"/>
              </a:rPr>
            </a:br>
            <a:r>
              <a:rPr lang="tr-TR" altLang="tr-TR" sz="3600" b="1" dirty="0">
                <a:solidFill>
                  <a:srgbClr val="00CC00"/>
                </a:solidFill>
                <a:latin typeface="Times New Roman" pitchFamily="18" charset="0"/>
              </a:rPr>
              <a:t>26/12/2007 Tarihli ve 26738 sayılı </a:t>
            </a:r>
            <a:r>
              <a:rPr lang="tr-TR" altLang="tr-TR" sz="3600" b="1" dirty="0" smtClean="0">
                <a:solidFill>
                  <a:srgbClr val="00CC00"/>
                </a:solidFill>
                <a:latin typeface="Times New Roman" pitchFamily="18" charset="0"/>
              </a:rPr>
              <a:t>Resmi </a:t>
            </a:r>
            <a:r>
              <a:rPr lang="tr-TR" altLang="tr-TR" sz="3600" b="1" dirty="0" err="1" smtClean="0">
                <a:solidFill>
                  <a:srgbClr val="00CC00"/>
                </a:solidFill>
                <a:latin typeface="Times New Roman" pitchFamily="18" charset="0"/>
              </a:rPr>
              <a:t>Gazete’de</a:t>
            </a:r>
            <a:r>
              <a:rPr lang="tr-TR" altLang="tr-TR" sz="3600" b="1" dirty="0" smtClean="0">
                <a:solidFill>
                  <a:srgbClr val="00CC00"/>
                </a:solidFill>
                <a:latin typeface="Times New Roman" pitchFamily="18" charset="0"/>
              </a:rPr>
              <a:t> </a:t>
            </a:r>
            <a:r>
              <a:rPr lang="tr-TR" altLang="tr-TR" sz="3600" b="1" dirty="0">
                <a:solidFill>
                  <a:srgbClr val="00CC00"/>
                </a:solidFill>
                <a:latin typeface="Times New Roman" pitchFamily="18" charset="0"/>
              </a:rPr>
              <a:t>yayınlanan Kamu İç Kontrol Standartları </a:t>
            </a:r>
            <a:r>
              <a:rPr lang="tr-TR" altLang="tr-TR" sz="3600" b="1" dirty="0" smtClean="0">
                <a:solidFill>
                  <a:srgbClr val="00CC00"/>
                </a:solidFill>
                <a:latin typeface="Times New Roman" pitchFamily="18" charset="0"/>
              </a:rPr>
              <a:t>Tebliği’ne </a:t>
            </a:r>
            <a:r>
              <a:rPr lang="tr-TR" altLang="tr-TR" sz="3600" b="1" dirty="0">
                <a:solidFill>
                  <a:srgbClr val="00CC00"/>
                </a:solidFill>
                <a:latin typeface="Times New Roman" pitchFamily="18" charset="0"/>
              </a:rPr>
              <a:t>göre</a:t>
            </a:r>
            <a:r>
              <a:rPr lang="tr-TR" altLang="tr-TR" sz="3600" dirty="0">
                <a:solidFill>
                  <a:srgbClr val="00CC00"/>
                </a:solidFill>
                <a:latin typeface="Times New Roman" pitchFamily="18" charset="0"/>
              </a:rPr>
              <a:t> </a:t>
            </a:r>
          </a:p>
        </p:txBody>
      </p:sp>
      <p:sp>
        <p:nvSpPr>
          <p:cNvPr id="314371" name="Rectangle 3"/>
          <p:cNvSpPr>
            <a:spLocks noGrp="1" noChangeArrowheads="1"/>
          </p:cNvSpPr>
          <p:nvPr>
            <p:ph type="body" idx="1"/>
          </p:nvPr>
        </p:nvSpPr>
        <p:spPr>
          <a:xfrm>
            <a:off x="323850" y="2204864"/>
            <a:ext cx="8435975" cy="3312368"/>
          </a:xfrm>
        </p:spPr>
        <p:txBody>
          <a:bodyPr/>
          <a:lstStyle/>
          <a:p>
            <a:pPr algn="just"/>
            <a:r>
              <a:rPr lang="tr-TR" altLang="tr-TR" b="1" dirty="0">
                <a:latin typeface="Times New Roman" pitchFamily="18" charset="0"/>
                <a:cs typeface="Times New Roman" pitchFamily="18" charset="0"/>
              </a:rPr>
              <a:t>Kamu İdarelerinde iç kontrol sisteminin oluşturulması, uygulanması, izlenmesi ve geliştirilmesi amacıyla</a:t>
            </a:r>
          </a:p>
          <a:p>
            <a:pPr algn="just"/>
            <a:r>
              <a:rPr lang="tr-TR" altLang="tr-TR" b="1" dirty="0">
                <a:latin typeface="Times New Roman" pitchFamily="18" charset="0"/>
                <a:cs typeface="Times New Roman" pitchFamily="18" charset="0"/>
              </a:rPr>
              <a:t> (5) </a:t>
            </a:r>
            <a:r>
              <a:rPr lang="tr-TR" altLang="tr-TR" b="1" dirty="0" smtClean="0">
                <a:solidFill>
                  <a:schemeClr val="hlink"/>
                </a:solidFill>
                <a:latin typeface="Times New Roman" pitchFamily="18" charset="0"/>
                <a:cs typeface="Times New Roman" pitchFamily="18" charset="0"/>
              </a:rPr>
              <a:t>unsur,</a:t>
            </a:r>
            <a:r>
              <a:rPr lang="tr-TR" altLang="tr-TR" b="1" dirty="0" smtClean="0">
                <a:latin typeface="Times New Roman" pitchFamily="18" charset="0"/>
                <a:cs typeface="Times New Roman" pitchFamily="18" charset="0"/>
              </a:rPr>
              <a:t> </a:t>
            </a:r>
            <a:r>
              <a:rPr lang="tr-TR" altLang="tr-TR" b="1" dirty="0">
                <a:latin typeface="Times New Roman" pitchFamily="18" charset="0"/>
                <a:cs typeface="Times New Roman" pitchFamily="18" charset="0"/>
              </a:rPr>
              <a:t>(18) s</a:t>
            </a:r>
            <a:r>
              <a:rPr lang="tr-TR" altLang="tr-TR" b="1" dirty="0">
                <a:solidFill>
                  <a:schemeClr val="hlink"/>
                </a:solidFill>
                <a:latin typeface="Times New Roman" pitchFamily="18" charset="0"/>
                <a:cs typeface="Times New Roman" pitchFamily="18" charset="0"/>
              </a:rPr>
              <a:t>tandart </a:t>
            </a:r>
            <a:r>
              <a:rPr lang="tr-TR" altLang="tr-TR" b="1" dirty="0">
                <a:latin typeface="Times New Roman" pitchFamily="18" charset="0"/>
                <a:cs typeface="Times New Roman" pitchFamily="18" charset="0"/>
              </a:rPr>
              <a:t>ve bu standartlar için gerekli (79) </a:t>
            </a:r>
            <a:r>
              <a:rPr lang="tr-TR" altLang="tr-TR" b="1" dirty="0">
                <a:solidFill>
                  <a:schemeClr val="hlink"/>
                </a:solidFill>
                <a:latin typeface="Times New Roman" pitchFamily="18" charset="0"/>
                <a:cs typeface="Times New Roman" pitchFamily="18" charset="0"/>
              </a:rPr>
              <a:t>genel şart belirlenmiştir</a:t>
            </a:r>
            <a:r>
              <a:rPr lang="tr-TR" altLang="tr-TR" b="1" dirty="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p>
            <a:fld id="{17714ED8-CA98-4661-8359-8CD4367B5F6B}" type="datetime1">
              <a:rPr lang="tr-TR" altLang="tr-TR"/>
              <a:pPr/>
              <a:t>3.10.2024</a:t>
            </a:fld>
            <a:endParaRPr lang="tr-TR" altLang="tr-TR"/>
          </a:p>
        </p:txBody>
      </p:sp>
      <p:sp>
        <p:nvSpPr>
          <p:cNvPr id="4" name="Slide Number Placeholder 5"/>
          <p:cNvSpPr>
            <a:spLocks noGrp="1"/>
          </p:cNvSpPr>
          <p:nvPr>
            <p:ph type="sldNum" sz="quarter" idx="12"/>
          </p:nvPr>
        </p:nvSpPr>
        <p:spPr/>
        <p:txBody>
          <a:bodyPr/>
          <a:lstStyle/>
          <a:p>
            <a:fld id="{87564F73-1862-4889-B295-737BCAA63FC3}" type="slidenum">
              <a:rPr lang="tr-TR" altLang="tr-TR"/>
              <a:pPr/>
              <a:t>4</a:t>
            </a:fld>
            <a:endParaRPr lang="tr-TR" altLang="tr-TR"/>
          </a:p>
        </p:txBody>
      </p:sp>
      <p:sp>
        <p:nvSpPr>
          <p:cNvPr id="379907" name="Rectangle 3"/>
          <p:cNvSpPr>
            <a:spLocks noGrp="1" noChangeArrowheads="1"/>
          </p:cNvSpPr>
          <p:nvPr>
            <p:ph type="body" idx="1"/>
          </p:nvPr>
        </p:nvSpPr>
        <p:spPr>
          <a:xfrm>
            <a:off x="0" y="1600200"/>
            <a:ext cx="9144000" cy="4525963"/>
          </a:xfrm>
        </p:spPr>
        <p:txBody>
          <a:bodyPr/>
          <a:lstStyle/>
          <a:p>
            <a:pPr algn="ctr">
              <a:buFont typeface="Wingdings" pitchFamily="2" charset="2"/>
              <a:buNone/>
            </a:pPr>
            <a:r>
              <a:rPr lang="tr-TR" altLang="tr-TR" sz="5400" b="1" dirty="0">
                <a:solidFill>
                  <a:srgbClr val="00CC00"/>
                </a:solidFill>
              </a:rPr>
              <a:t>NEDEN </a:t>
            </a:r>
          </a:p>
          <a:p>
            <a:pPr algn="ctr">
              <a:buFont typeface="Wingdings" pitchFamily="2" charset="2"/>
              <a:buNone/>
            </a:pPr>
            <a:r>
              <a:rPr lang="tr-TR" altLang="tr-TR" sz="5400" b="1" dirty="0">
                <a:solidFill>
                  <a:srgbClr val="00CC00"/>
                </a:solidFill>
              </a:rPr>
              <a:t>KAMU İÇ KONTROL </a:t>
            </a:r>
          </a:p>
          <a:p>
            <a:pPr algn="ctr">
              <a:buFont typeface="Wingdings" pitchFamily="2" charset="2"/>
              <a:buNone/>
            </a:pPr>
            <a:r>
              <a:rPr lang="tr-TR" altLang="tr-TR" sz="5400" b="1" dirty="0">
                <a:solidFill>
                  <a:srgbClr val="00CC00"/>
                </a:solidFill>
              </a:rPr>
              <a:t>SİSTEMİ</a:t>
            </a:r>
            <a:r>
              <a:rPr lang="tr-TR" altLang="tr-TR" sz="5400" dirty="0">
                <a:solidFill>
                  <a:srgbClr val="00CC00"/>
                </a:solidFill>
              </a:rPr>
              <a:t>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74DBA95-DB81-43B7-B114-38137402CE24}"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33C42FDF-C9E7-4E20-8311-E229AB668521}" type="slidenum">
              <a:rPr lang="tr-TR" altLang="tr-TR"/>
              <a:pPr/>
              <a:t>40</a:t>
            </a:fld>
            <a:endParaRPr lang="tr-TR" altLang="tr-TR"/>
          </a:p>
        </p:txBody>
      </p:sp>
      <p:sp>
        <p:nvSpPr>
          <p:cNvPr id="385026" name="Rectangle 2"/>
          <p:cNvSpPr>
            <a:spLocks noGrp="1" noChangeArrowheads="1"/>
          </p:cNvSpPr>
          <p:nvPr>
            <p:ph type="title"/>
          </p:nvPr>
        </p:nvSpPr>
        <p:spPr>
          <a:xfrm>
            <a:off x="179512" y="360710"/>
            <a:ext cx="8784976" cy="908050"/>
          </a:xfrm>
        </p:spPr>
        <p:txBody>
          <a:bodyPr/>
          <a:lstStyle/>
          <a:p>
            <a:r>
              <a:rPr lang="tr-TR" altLang="tr-TR" sz="3200" b="1" dirty="0">
                <a:solidFill>
                  <a:srgbClr val="33CC33"/>
                </a:solidFill>
                <a:latin typeface="Times New Roman" pitchFamily="18" charset="0"/>
              </a:rPr>
              <a:t>KAMU İÇ </a:t>
            </a:r>
            <a:r>
              <a:rPr lang="tr-TR" altLang="tr-TR" sz="3200" b="1" dirty="0" smtClean="0">
                <a:solidFill>
                  <a:srgbClr val="33CC33"/>
                </a:solidFill>
                <a:latin typeface="Times New Roman" pitchFamily="18" charset="0"/>
              </a:rPr>
              <a:t>KONTROL STANDARLARI </a:t>
            </a:r>
            <a:r>
              <a:rPr lang="tr-TR" altLang="tr-TR" sz="3200" b="1" dirty="0">
                <a:solidFill>
                  <a:srgbClr val="33CC33"/>
                </a:solidFill>
                <a:latin typeface="Times New Roman" pitchFamily="18" charset="0"/>
              </a:rPr>
              <a:t>UYUM </a:t>
            </a:r>
            <a:br>
              <a:rPr lang="tr-TR" altLang="tr-TR" sz="3200" b="1" dirty="0">
                <a:solidFill>
                  <a:srgbClr val="33CC33"/>
                </a:solidFill>
                <a:latin typeface="Times New Roman" pitchFamily="18" charset="0"/>
              </a:rPr>
            </a:br>
            <a:r>
              <a:rPr lang="tr-TR" altLang="tr-TR" sz="3200" b="1" dirty="0">
                <a:solidFill>
                  <a:srgbClr val="33CC33"/>
                </a:solidFill>
                <a:latin typeface="Times New Roman" pitchFamily="18" charset="0"/>
              </a:rPr>
              <a:t>EYLEM PLANI NEDİR?</a:t>
            </a:r>
          </a:p>
        </p:txBody>
      </p:sp>
      <p:sp>
        <p:nvSpPr>
          <p:cNvPr id="385027" name="Rectangle 3"/>
          <p:cNvSpPr>
            <a:spLocks noGrp="1" noChangeArrowheads="1"/>
          </p:cNvSpPr>
          <p:nvPr>
            <p:ph type="body" idx="1"/>
          </p:nvPr>
        </p:nvSpPr>
        <p:spPr>
          <a:xfrm>
            <a:off x="539552" y="1556792"/>
            <a:ext cx="8208912" cy="4536504"/>
          </a:xfrm>
        </p:spPr>
        <p:txBody>
          <a:bodyPr/>
          <a:lstStyle/>
          <a:p>
            <a:pPr lvl="1" algn="just">
              <a:lnSpc>
                <a:spcPct val="90000"/>
              </a:lnSpc>
              <a:buFont typeface="Wingdings" pitchFamily="2" charset="2"/>
              <a:buNone/>
            </a:pPr>
            <a:r>
              <a:rPr lang="tr-TR" altLang="tr-TR" sz="3200" b="1" dirty="0" smtClean="0">
                <a:latin typeface="Times New Roman" pitchFamily="18" charset="0"/>
              </a:rPr>
              <a:t>  Çalışanların</a:t>
            </a:r>
            <a:r>
              <a:rPr lang="tr-TR" altLang="tr-TR" sz="3200" b="1" dirty="0">
                <a:latin typeface="Times New Roman" pitchFamily="18" charset="0"/>
              </a:rPr>
              <a:t>;</a:t>
            </a:r>
          </a:p>
          <a:p>
            <a:pPr lvl="1" algn="just">
              <a:lnSpc>
                <a:spcPct val="90000"/>
              </a:lnSpc>
            </a:pPr>
            <a:r>
              <a:rPr lang="tr-TR" altLang="tr-TR" sz="3200" b="1" dirty="0" smtClean="0">
                <a:latin typeface="Times New Roman" pitchFamily="18" charset="0"/>
              </a:rPr>
              <a:t>Kurumun amaçlarını </a:t>
            </a:r>
            <a:r>
              <a:rPr lang="tr-TR" altLang="tr-TR" sz="3200" b="1" dirty="0">
                <a:latin typeface="Times New Roman" pitchFamily="18" charset="0"/>
              </a:rPr>
              <a:t>bildikleri,</a:t>
            </a:r>
          </a:p>
          <a:p>
            <a:pPr lvl="1" algn="just">
              <a:lnSpc>
                <a:spcPct val="90000"/>
              </a:lnSpc>
            </a:pPr>
            <a:r>
              <a:rPr lang="tr-TR" altLang="tr-TR" sz="3200" b="1" dirty="0">
                <a:latin typeface="Times New Roman" pitchFamily="18" charset="0"/>
              </a:rPr>
              <a:t>Kendi görev ve sorumluluklarını tam olarak </a:t>
            </a:r>
            <a:r>
              <a:rPr lang="tr-TR" altLang="tr-TR" sz="3200" b="1" dirty="0" smtClean="0">
                <a:latin typeface="Times New Roman" pitchFamily="18" charset="0"/>
              </a:rPr>
              <a:t>anladıkları,</a:t>
            </a:r>
            <a:endParaRPr lang="tr-TR" altLang="tr-TR" sz="3200" b="1" dirty="0">
              <a:latin typeface="Times New Roman" pitchFamily="18" charset="0"/>
            </a:endParaRPr>
          </a:p>
          <a:p>
            <a:pPr lvl="1" algn="just">
              <a:lnSpc>
                <a:spcPct val="90000"/>
              </a:lnSpc>
            </a:pPr>
            <a:r>
              <a:rPr lang="tr-TR" altLang="tr-TR" sz="3200" b="1" dirty="0">
                <a:latin typeface="Times New Roman" pitchFamily="18" charset="0"/>
              </a:rPr>
              <a:t>İnsan kaynakları uygulamalarının yazılı olarak objektif  kurallara bağlandığı,</a:t>
            </a:r>
          </a:p>
          <a:p>
            <a:pPr lvl="1" algn="just">
              <a:lnSpc>
                <a:spcPct val="90000"/>
              </a:lnSpc>
            </a:pPr>
            <a:r>
              <a:rPr lang="tr-TR" altLang="tr-TR" sz="3200" b="1" dirty="0">
                <a:latin typeface="Times New Roman" pitchFamily="18" charset="0"/>
              </a:rPr>
              <a:t>Çalışanlar arasında ayrımcılığın söz konusu olmadığı, </a:t>
            </a:r>
          </a:p>
          <a:p>
            <a:pPr lvl="1">
              <a:lnSpc>
                <a:spcPct val="90000"/>
              </a:lnSpc>
              <a:buFont typeface="Wingdings" pitchFamily="2" charset="2"/>
              <a:buNone/>
            </a:pPr>
            <a:endParaRPr lang="tr-TR" altLang="tr-TR" sz="3200" dirty="0">
              <a:latin typeface="Times New Roman" pitchFamily="18" charset="0"/>
            </a:endParaRPr>
          </a:p>
          <a:p>
            <a:pPr lvl="1">
              <a:lnSpc>
                <a:spcPct val="90000"/>
              </a:lnSpc>
              <a:buFont typeface="Wingdings" pitchFamily="2" charset="2"/>
              <a:buNone/>
            </a:pPr>
            <a:r>
              <a:rPr lang="tr-TR" altLang="tr-TR" sz="2400" b="1" dirty="0">
                <a:latin typeface="Times New Roman" pitchFamily="18" charset="0"/>
              </a:rPr>
              <a:t>        </a:t>
            </a:r>
          </a:p>
          <a:p>
            <a:pPr>
              <a:lnSpc>
                <a:spcPct val="90000"/>
              </a:lnSpc>
            </a:pPr>
            <a:endParaRPr lang="tr-TR" altLang="tr-TR" sz="2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77813"/>
            <a:ext cx="8712968" cy="1139825"/>
          </a:xfrm>
        </p:spPr>
        <p:txBody>
          <a:bodyPr/>
          <a:lstStyle/>
          <a:p>
            <a:r>
              <a:rPr lang="tr-TR" altLang="tr-TR" sz="3200" b="1" dirty="0">
                <a:solidFill>
                  <a:srgbClr val="33CC33"/>
                </a:solidFill>
                <a:latin typeface="Times New Roman" pitchFamily="18" charset="0"/>
              </a:rPr>
              <a:t>KAMU İÇ KONTROL STANDARLARI UYUM </a:t>
            </a:r>
            <a:br>
              <a:rPr lang="tr-TR" altLang="tr-TR" sz="3200" b="1" dirty="0">
                <a:solidFill>
                  <a:srgbClr val="33CC33"/>
                </a:solidFill>
                <a:latin typeface="Times New Roman" pitchFamily="18" charset="0"/>
              </a:rPr>
            </a:br>
            <a:r>
              <a:rPr lang="tr-TR" altLang="tr-TR" sz="3200" b="1" dirty="0">
                <a:solidFill>
                  <a:srgbClr val="33CC33"/>
                </a:solidFill>
                <a:latin typeface="Times New Roman" pitchFamily="18" charset="0"/>
              </a:rPr>
              <a:t>EYLEM PLANI NEDİR?</a:t>
            </a:r>
            <a:endParaRPr lang="tr-TR" sz="3200" dirty="0"/>
          </a:p>
        </p:txBody>
      </p:sp>
      <p:sp>
        <p:nvSpPr>
          <p:cNvPr id="3" name="İçerik Yer Tutucusu 2"/>
          <p:cNvSpPr>
            <a:spLocks noGrp="1"/>
          </p:cNvSpPr>
          <p:nvPr>
            <p:ph idx="1"/>
          </p:nvPr>
        </p:nvSpPr>
        <p:spPr/>
        <p:txBody>
          <a:bodyPr/>
          <a:lstStyle/>
          <a:p>
            <a:pPr lvl="1" algn="just">
              <a:lnSpc>
                <a:spcPct val="115000"/>
              </a:lnSpc>
            </a:pPr>
            <a:r>
              <a:rPr lang="tr-TR" altLang="tr-TR" sz="3200" dirty="0">
                <a:latin typeface="Times New Roman" pitchFamily="18" charset="0"/>
              </a:rPr>
              <a:t>Çalışanların yeterliğinin artırılması için gerekli eğitim ve donanımın tahsis edildiği,</a:t>
            </a:r>
          </a:p>
          <a:p>
            <a:pPr lvl="1" algn="just">
              <a:lnSpc>
                <a:spcPct val="115000"/>
              </a:lnSpc>
            </a:pPr>
            <a:r>
              <a:rPr lang="tr-TR" altLang="tr-TR" sz="3200" dirty="0">
                <a:latin typeface="Times New Roman" pitchFamily="18" charset="0"/>
              </a:rPr>
              <a:t>Yöneticilerin kontrollere uygun davranarak çalışanlara örnek olduğu,</a:t>
            </a:r>
          </a:p>
          <a:p>
            <a:pPr lvl="1" algn="just">
              <a:lnSpc>
                <a:spcPct val="115000"/>
              </a:lnSpc>
            </a:pPr>
            <a:r>
              <a:rPr lang="tr-TR" altLang="tr-TR" sz="3200" dirty="0">
                <a:latin typeface="Times New Roman" pitchFamily="18" charset="0"/>
              </a:rPr>
              <a:t>Kurum çalışanları ve birimleri arasında raporlama ve hiyerarşik ilişkilerin açık ve net olarak belirlenmesidir.</a:t>
            </a:r>
          </a:p>
          <a:p>
            <a:endParaRPr lang="tr-TR" dirty="0"/>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41</a:t>
            </a:fld>
            <a:endParaRPr lang="tr-TR" altLang="tr-TR" dirty="0"/>
          </a:p>
        </p:txBody>
      </p:sp>
    </p:spTree>
    <p:extLst>
      <p:ext uri="{BB962C8B-B14F-4D97-AF65-F5344CB8AC3E}">
        <p14:creationId xmlns:p14="http://schemas.microsoft.com/office/powerpoint/2010/main" val="27215182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476672"/>
            <a:ext cx="8280920" cy="1008112"/>
          </a:xfrm>
        </p:spPr>
        <p:txBody>
          <a:bodyPr/>
          <a:lstStyle/>
          <a:p>
            <a:pPr lvl="0" fontAlgn="auto">
              <a:spcBef>
                <a:spcPts val="0"/>
              </a:spcBef>
              <a:spcAft>
                <a:spcPts val="0"/>
              </a:spcAft>
            </a:pPr>
            <a:r>
              <a:rPr lang="tr-TR" altLang="tr-TR" sz="3200" b="1" dirty="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KAMU İÇ KONTROL </a:t>
            </a:r>
            <a:r>
              <a:rPr lang="tr-TR" altLang="tr-TR" sz="3200" b="1" dirty="0" smtClean="0">
                <a:solidFill>
                  <a:srgbClr val="00CC00"/>
                </a:solidFill>
                <a:effectLst>
                  <a:outerShdw blurRad="38100" dist="38100" dir="2700000" algn="tl">
                    <a:srgbClr val="000000">
                      <a:alpha val="43137"/>
                    </a:srgbClr>
                  </a:outerShdw>
                </a:effectLst>
                <a:latin typeface="Times New Roman" pitchFamily="18" charset="0"/>
                <a:cs typeface="Times New Roman" pitchFamily="18" charset="0"/>
              </a:rPr>
              <a:t>STANDARTLARI</a:t>
            </a:r>
            <a:r>
              <a:rPr lang="tr-TR" altLang="tr-TR" sz="3200" b="1" dirty="0">
                <a:solidFill>
                  <a:srgbClr val="00CC00"/>
                </a:solidFill>
                <a:effectLst>
                  <a:outerShdw blurRad="38100" dist="38100" dir="2700000" algn="tl">
                    <a:srgbClr val="000000">
                      <a:alpha val="43137"/>
                    </a:srgbClr>
                  </a:outerShdw>
                </a:effectLst>
                <a:latin typeface="Times New Roman" pitchFamily="18" charset="0"/>
                <a:ea typeface="+mn-ea"/>
                <a:cs typeface="Times New Roman" pitchFamily="18" charset="0"/>
              </a:rPr>
              <a:t/>
            </a:r>
            <a:br>
              <a:rPr lang="tr-TR" altLang="tr-TR" sz="3200" b="1" dirty="0">
                <a:solidFill>
                  <a:srgbClr val="00CC00"/>
                </a:solidFill>
                <a:effectLst>
                  <a:outerShdw blurRad="38100" dist="38100" dir="2700000" algn="tl">
                    <a:srgbClr val="000000">
                      <a:alpha val="43137"/>
                    </a:srgbClr>
                  </a:outerShdw>
                </a:effectLst>
                <a:latin typeface="Times New Roman" pitchFamily="18" charset="0"/>
                <a:ea typeface="+mn-ea"/>
                <a:cs typeface="Times New Roman" pitchFamily="18" charset="0"/>
              </a:rPr>
            </a:br>
            <a:r>
              <a:rPr lang="tr-TR" altLang="tr-TR" sz="3200" b="1" dirty="0">
                <a:solidFill>
                  <a:srgbClr val="00CC00"/>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tr-TR" altLang="tr-TR" sz="3200" b="1" dirty="0" smtClean="0">
                <a:solidFill>
                  <a:srgbClr val="00CC00"/>
                </a:solidFill>
                <a:effectLst>
                  <a:outerShdw blurRad="38100" dist="38100" dir="2700000" algn="tl">
                    <a:srgbClr val="000000">
                      <a:alpha val="43137"/>
                    </a:srgbClr>
                  </a:outerShdw>
                </a:effectLst>
                <a:latin typeface="Times New Roman" pitchFamily="18" charset="0"/>
                <a:ea typeface="+mn-ea"/>
                <a:cs typeface="Times New Roman" pitchFamily="18" charset="0"/>
              </a:rPr>
              <a:t>ŞEMASI</a:t>
            </a:r>
            <a:r>
              <a:rPr lang="tr-TR" altLang="tr-TR" sz="3200" b="1" dirty="0">
                <a:solidFill>
                  <a:srgbClr val="C00000"/>
                </a:solidFill>
                <a:effectLst/>
              </a:rPr>
              <a:t/>
            </a:r>
            <a:br>
              <a:rPr lang="tr-TR" altLang="tr-TR" sz="3200" b="1" dirty="0">
                <a:solidFill>
                  <a:srgbClr val="C00000"/>
                </a:solidFill>
                <a:effectLst/>
              </a:rPr>
            </a:br>
            <a:endParaRPr lang="tr-TR" sz="3200" dirty="0"/>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42</a:t>
            </a:fld>
            <a:endParaRPr lang="tr-TR" altLang="tr-TR"/>
          </a:p>
        </p:txBody>
      </p:sp>
      <p:pic>
        <p:nvPicPr>
          <p:cNvPr id="4392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1412776"/>
            <a:ext cx="750218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90873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73F059C-A582-457B-B803-4178831F57F8}"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2CCC61A7-EB38-490B-915D-B1D3852B27CF}" type="slidenum">
              <a:rPr lang="tr-TR" altLang="tr-TR"/>
              <a:pPr/>
              <a:t>43</a:t>
            </a:fld>
            <a:endParaRPr lang="tr-TR" altLang="tr-TR"/>
          </a:p>
        </p:txBody>
      </p:sp>
      <p:sp>
        <p:nvSpPr>
          <p:cNvPr id="427010" name="Rectangle 2"/>
          <p:cNvSpPr>
            <a:spLocks noGrp="1" noChangeArrowheads="1"/>
          </p:cNvSpPr>
          <p:nvPr>
            <p:ph type="title"/>
          </p:nvPr>
        </p:nvSpPr>
        <p:spPr>
          <a:xfrm>
            <a:off x="395536" y="908720"/>
            <a:ext cx="8352928" cy="5328592"/>
          </a:xfrm>
        </p:spPr>
        <p:txBody>
          <a:bodyPr/>
          <a:lstStyle/>
          <a:p>
            <a:pPr algn="just"/>
            <a:r>
              <a:rPr lang="tr-TR" altLang="tr-TR" sz="3000" b="1" dirty="0" smtClean="0">
                <a:solidFill>
                  <a:srgbClr val="33CC33"/>
                </a:solidFill>
                <a:latin typeface="Times New Roman" pitchFamily="18" charset="0"/>
              </a:rPr>
              <a:t>Standart</a:t>
            </a:r>
            <a:r>
              <a:rPr lang="tr-TR" altLang="tr-TR" sz="3000" b="1" dirty="0">
                <a:solidFill>
                  <a:srgbClr val="33CC33"/>
                </a:solidFill>
                <a:latin typeface="Times New Roman" pitchFamily="18" charset="0"/>
              </a:rPr>
              <a:t>: 1. Etik Değerler ve Dürüstlük</a:t>
            </a:r>
            <a:r>
              <a:rPr lang="tr-TR" altLang="tr-TR" sz="3000" dirty="0"/>
              <a:t> </a:t>
            </a:r>
            <a:r>
              <a:rPr lang="tr-TR" altLang="tr-TR" sz="3000" b="1" dirty="0">
                <a:latin typeface="Times New Roman" pitchFamily="18" charset="0"/>
                <a:cs typeface="Times New Roman" pitchFamily="18" charset="0"/>
              </a:rPr>
              <a:t>Personel davranışlarını belirleyen kuralların personel tarafından bilinmesi sağlanmalıdır. </a:t>
            </a:r>
            <a:br>
              <a:rPr lang="tr-TR" altLang="tr-TR" sz="3000" b="1" dirty="0">
                <a:latin typeface="Times New Roman" pitchFamily="18" charset="0"/>
                <a:cs typeface="Times New Roman" pitchFamily="18" charset="0"/>
              </a:rPr>
            </a:br>
            <a:r>
              <a:rPr lang="tr-TR" altLang="tr-TR" sz="3000" b="1" dirty="0">
                <a:latin typeface="Times New Roman" pitchFamily="18" charset="0"/>
                <a:cs typeface="Times New Roman" pitchFamily="18" charset="0"/>
              </a:rPr>
              <a:t/>
            </a:r>
            <a:br>
              <a:rPr lang="tr-TR" altLang="tr-TR" sz="3000" b="1" dirty="0">
                <a:latin typeface="Times New Roman" pitchFamily="18" charset="0"/>
                <a:cs typeface="Times New Roman" pitchFamily="18" charset="0"/>
              </a:rPr>
            </a:br>
            <a:r>
              <a:rPr lang="tr-TR" altLang="tr-TR" sz="3000" b="1" dirty="0" smtClean="0">
                <a:solidFill>
                  <a:srgbClr val="33CC33"/>
                </a:solidFill>
                <a:latin typeface="Times New Roman" pitchFamily="18" charset="0"/>
                <a:cs typeface="Times New Roman" pitchFamily="18" charset="0"/>
              </a:rPr>
              <a:t>Standart: 2. Misyon</a:t>
            </a:r>
            <a:r>
              <a:rPr lang="tr-TR" altLang="tr-TR" sz="3000" b="1" dirty="0">
                <a:solidFill>
                  <a:srgbClr val="33CC33"/>
                </a:solidFill>
                <a:latin typeface="Times New Roman" pitchFamily="18" charset="0"/>
                <a:cs typeface="Times New Roman" pitchFamily="18" charset="0"/>
              </a:rPr>
              <a:t>, organizasyon yapısı ve görevler</a:t>
            </a:r>
            <a:r>
              <a:rPr lang="tr-TR" altLang="tr-TR" sz="3000" b="1" dirty="0">
                <a:latin typeface="Times New Roman" pitchFamily="18" charset="0"/>
                <a:cs typeface="Times New Roman" pitchFamily="18" charset="0"/>
              </a:rPr>
              <a:t> İdarelerin misyonu ile birimlerin ve personelin görev tanımları yazılı olarak belirlenmeli, personele duyurulmalı ve idarede uygun bir organizasyon yapısı oluşturulmalıdır.</a:t>
            </a:r>
          </a:p>
        </p:txBody>
      </p:sp>
      <p:sp>
        <p:nvSpPr>
          <p:cNvPr id="427011" name="Rectangle 3"/>
          <p:cNvSpPr>
            <a:spLocks noGrp="1" noChangeArrowheads="1"/>
          </p:cNvSpPr>
          <p:nvPr>
            <p:ph type="body" idx="1"/>
          </p:nvPr>
        </p:nvSpPr>
        <p:spPr>
          <a:xfrm>
            <a:off x="395536" y="332656"/>
            <a:ext cx="8280920" cy="697756"/>
          </a:xfrm>
          <a:noFill/>
          <a:ln/>
        </p:spPr>
        <p:txBody>
          <a:bodyPr/>
          <a:lstStyle/>
          <a:p>
            <a:pPr>
              <a:buFont typeface="Wingdings" pitchFamily="2" charset="2"/>
              <a:buNone/>
            </a:pPr>
            <a:r>
              <a:rPr lang="tr-TR" altLang="tr-TR" b="1" dirty="0">
                <a:solidFill>
                  <a:srgbClr val="33CC33"/>
                </a:solidFill>
                <a:latin typeface="Times New Roman" pitchFamily="18" charset="0"/>
                <a:cs typeface="Times New Roman" pitchFamily="18" charset="0"/>
              </a:rPr>
              <a:t>			</a:t>
            </a:r>
            <a:r>
              <a:rPr lang="tr-TR" altLang="tr-TR" sz="3600" b="1" dirty="0">
                <a:solidFill>
                  <a:srgbClr val="00CC00"/>
                </a:solidFill>
                <a:latin typeface="Times New Roman" pitchFamily="18" charset="0"/>
                <a:cs typeface="Times New Roman" pitchFamily="18" charset="0"/>
              </a:rPr>
              <a:t>1</a:t>
            </a:r>
            <a:r>
              <a:rPr lang="tr-TR" altLang="tr-TR" sz="3600" b="1" dirty="0" smtClean="0">
                <a:solidFill>
                  <a:srgbClr val="00CC00"/>
                </a:solidFill>
                <a:latin typeface="Times New Roman" pitchFamily="18" charset="0"/>
                <a:cs typeface="Times New Roman" pitchFamily="18" charset="0"/>
              </a:rPr>
              <a:t>. Kontrol Ortamı</a:t>
            </a:r>
            <a:endParaRPr lang="tr-TR" altLang="tr-TR" sz="3600" b="1" dirty="0">
              <a:solidFill>
                <a:srgbClr val="00CC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C190806-C4B3-4D11-969A-B37320BD097B}"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721A5EB9-C96F-4982-95CB-CE38CB834924}" type="slidenum">
              <a:rPr lang="tr-TR" altLang="tr-TR"/>
              <a:pPr/>
              <a:t>44</a:t>
            </a:fld>
            <a:endParaRPr lang="tr-TR" altLang="tr-TR" dirty="0"/>
          </a:p>
        </p:txBody>
      </p:sp>
      <p:sp>
        <p:nvSpPr>
          <p:cNvPr id="428034" name="Rectangle 2"/>
          <p:cNvSpPr>
            <a:spLocks noGrp="1" noChangeArrowheads="1"/>
          </p:cNvSpPr>
          <p:nvPr>
            <p:ph type="body" idx="1"/>
          </p:nvPr>
        </p:nvSpPr>
        <p:spPr>
          <a:xfrm>
            <a:off x="323528" y="1268933"/>
            <a:ext cx="8424936" cy="5832475"/>
          </a:xfrm>
          <a:noFill/>
          <a:ln/>
        </p:spPr>
        <p:txBody>
          <a:bodyPr/>
          <a:lstStyle/>
          <a:p>
            <a:pPr marL="609600" indent="-609600" algn="just"/>
            <a:r>
              <a:rPr lang="tr-TR" altLang="tr-TR" sz="3000" b="1" dirty="0">
                <a:solidFill>
                  <a:srgbClr val="33CC33"/>
                </a:solidFill>
                <a:latin typeface="Times New Roman" pitchFamily="18" charset="0"/>
                <a:cs typeface="Times New Roman" pitchFamily="18" charset="0"/>
              </a:rPr>
              <a:t>Standart: 3. Personelin yeterliliği ve </a:t>
            </a:r>
            <a:r>
              <a:rPr lang="tr-TR" altLang="tr-TR" sz="3000" b="1" dirty="0" smtClean="0">
                <a:solidFill>
                  <a:srgbClr val="33CC33"/>
                </a:solidFill>
                <a:latin typeface="Times New Roman" pitchFamily="18" charset="0"/>
                <a:cs typeface="Times New Roman" pitchFamily="18" charset="0"/>
              </a:rPr>
              <a:t>performansı</a:t>
            </a:r>
            <a:r>
              <a:rPr lang="tr-TR" altLang="tr-TR" sz="3000" b="1" dirty="0">
                <a:latin typeface="Times New Roman" pitchFamily="18" charset="0"/>
                <a:cs typeface="Times New Roman" pitchFamily="18" charset="0"/>
              </a:rPr>
              <a:t>	</a:t>
            </a:r>
            <a:r>
              <a:rPr lang="tr-TR" altLang="tr-TR" sz="3000" b="1" dirty="0" smtClean="0">
                <a:latin typeface="Times New Roman" pitchFamily="18" charset="0"/>
                <a:cs typeface="Times New Roman" pitchFamily="18" charset="0"/>
              </a:rPr>
              <a:t>idareler</a:t>
            </a:r>
            <a:r>
              <a:rPr lang="tr-TR" altLang="tr-TR" sz="3000" b="1" dirty="0">
                <a:latin typeface="Times New Roman" pitchFamily="18" charset="0"/>
                <a:cs typeface="Times New Roman" pitchFamily="18" charset="0"/>
              </a:rPr>
              <a:t>, personelin yeterliliği ve görevleri arasındaki uyumu sağlamalı, performansın değerlendirilmesi ve geliştirilmesine yönelik önlemler almalıdır. </a:t>
            </a:r>
          </a:p>
          <a:p>
            <a:pPr marL="609600" indent="-609600"/>
            <a:r>
              <a:rPr lang="tr-TR" altLang="tr-TR" sz="3000" b="1" dirty="0">
                <a:solidFill>
                  <a:srgbClr val="33CC33"/>
                </a:solidFill>
                <a:latin typeface="Times New Roman" pitchFamily="18" charset="0"/>
                <a:cs typeface="Times New Roman" pitchFamily="18" charset="0"/>
              </a:rPr>
              <a:t>Standart: 4. Yetki </a:t>
            </a:r>
            <a:r>
              <a:rPr lang="tr-TR" altLang="tr-TR" sz="3000" b="1" dirty="0" smtClean="0">
                <a:solidFill>
                  <a:srgbClr val="33CC33"/>
                </a:solidFill>
                <a:latin typeface="Times New Roman" pitchFamily="18" charset="0"/>
                <a:cs typeface="Times New Roman" pitchFamily="18" charset="0"/>
              </a:rPr>
              <a:t>Devri </a:t>
            </a:r>
            <a:r>
              <a:rPr lang="tr-TR" altLang="tr-TR" sz="3000" b="1" dirty="0">
                <a:latin typeface="Times New Roman" pitchFamily="18" charset="0"/>
                <a:cs typeface="Times New Roman" pitchFamily="18" charset="0"/>
              </a:rPr>
              <a:t>i</a:t>
            </a:r>
            <a:r>
              <a:rPr lang="tr-TR" altLang="tr-TR" sz="3000" b="1" dirty="0" smtClean="0">
                <a:latin typeface="Times New Roman" pitchFamily="18" charset="0"/>
                <a:cs typeface="Times New Roman" pitchFamily="18" charset="0"/>
              </a:rPr>
              <a:t>darelerde </a:t>
            </a:r>
            <a:r>
              <a:rPr lang="tr-TR" altLang="tr-TR" sz="3000" b="1" dirty="0">
                <a:latin typeface="Times New Roman" pitchFamily="18" charset="0"/>
                <a:cs typeface="Times New Roman" pitchFamily="18" charset="0"/>
              </a:rPr>
              <a:t>yetkiler ve yetki devrinin sınırları açıkça belirlenmeli ve yazılı olarak bildirilmelidir. Devredilen yetkinin önemi ve riski dikkate alınarak yetki devri yapılmalıdır.</a:t>
            </a:r>
          </a:p>
          <a:p>
            <a:pPr marL="609600" indent="-609600"/>
            <a:endParaRPr lang="tr-TR" altLang="tr-TR" b="1" dirty="0">
              <a:latin typeface="Times New Roman" pitchFamily="18" charset="0"/>
              <a:cs typeface="Times New Roman" pitchFamily="18" charset="0"/>
            </a:endParaRPr>
          </a:p>
        </p:txBody>
      </p:sp>
      <p:sp>
        <p:nvSpPr>
          <p:cNvPr id="428035" name="Rectangle 3"/>
          <p:cNvSpPr>
            <a:spLocks noGrp="1" noChangeArrowheads="1"/>
          </p:cNvSpPr>
          <p:nvPr>
            <p:ph type="title"/>
          </p:nvPr>
        </p:nvSpPr>
        <p:spPr>
          <a:xfrm>
            <a:off x="0" y="288578"/>
            <a:ext cx="8893175" cy="692150"/>
          </a:xfrm>
          <a:noFill/>
          <a:ln/>
        </p:spPr>
        <p:txBody>
          <a:bodyPr anchorCtr="0"/>
          <a:lstStyle/>
          <a:p>
            <a:r>
              <a:rPr lang="tr-TR" altLang="tr-TR" sz="3600" b="1" dirty="0">
                <a:solidFill>
                  <a:srgbClr val="33CC33"/>
                </a:solidFill>
                <a:latin typeface="Times New Roman" pitchFamily="18" charset="0"/>
                <a:cs typeface="Times New Roman" pitchFamily="18" charset="0"/>
              </a:rPr>
              <a:t>1</a:t>
            </a:r>
            <a:r>
              <a:rPr lang="tr-TR" altLang="tr-TR" sz="3600" b="1" dirty="0" smtClean="0">
                <a:solidFill>
                  <a:srgbClr val="33CC33"/>
                </a:solidFill>
                <a:latin typeface="Times New Roman" pitchFamily="18" charset="0"/>
                <a:cs typeface="Times New Roman" pitchFamily="18" charset="0"/>
              </a:rPr>
              <a:t>. </a:t>
            </a:r>
            <a:r>
              <a:rPr lang="tr-TR" altLang="tr-TR" sz="3600" b="1" dirty="0" smtClean="0">
                <a:solidFill>
                  <a:srgbClr val="00CC00"/>
                </a:solidFill>
                <a:latin typeface="Times New Roman" pitchFamily="18" charset="0"/>
                <a:cs typeface="Times New Roman" pitchFamily="18" charset="0"/>
              </a:rPr>
              <a:t>Kontrol</a:t>
            </a:r>
            <a:r>
              <a:rPr lang="tr-TR" altLang="tr-TR" sz="3600" b="1" dirty="0" smtClean="0">
                <a:solidFill>
                  <a:srgbClr val="33CC33"/>
                </a:solidFill>
                <a:latin typeface="Times New Roman" pitchFamily="18" charset="0"/>
                <a:cs typeface="Times New Roman" pitchFamily="18" charset="0"/>
              </a:rPr>
              <a:t> </a:t>
            </a:r>
            <a:r>
              <a:rPr lang="tr-TR" altLang="tr-TR" sz="3600" b="1" dirty="0">
                <a:solidFill>
                  <a:srgbClr val="33CC33"/>
                </a:solidFill>
                <a:latin typeface="Times New Roman" pitchFamily="18" charset="0"/>
                <a:cs typeface="Times New Roman" pitchFamily="18" charset="0"/>
              </a:rPr>
              <a:t>Ortamı Standartları</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D4565AF-9C5C-478B-8AF5-8FB64E8F1B08}"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F60DA53C-065C-4209-AE47-5899670EB6F7}" type="slidenum">
              <a:rPr lang="tr-TR" altLang="tr-TR"/>
              <a:pPr/>
              <a:t>45</a:t>
            </a:fld>
            <a:endParaRPr lang="tr-TR" altLang="tr-TR"/>
          </a:p>
        </p:txBody>
      </p:sp>
      <p:sp>
        <p:nvSpPr>
          <p:cNvPr id="429058" name="Rectangle 2"/>
          <p:cNvSpPr>
            <a:spLocks noGrp="1" noChangeArrowheads="1"/>
          </p:cNvSpPr>
          <p:nvPr>
            <p:ph type="title"/>
          </p:nvPr>
        </p:nvSpPr>
        <p:spPr>
          <a:xfrm>
            <a:off x="457200" y="116632"/>
            <a:ext cx="8229600" cy="719981"/>
          </a:xfrm>
        </p:spPr>
        <p:txBody>
          <a:bodyPr/>
          <a:lstStyle/>
          <a:p>
            <a:pPr algn="l"/>
            <a:r>
              <a:rPr lang="tr-TR" altLang="tr-TR" sz="3600" b="1" dirty="0" smtClean="0">
                <a:solidFill>
                  <a:srgbClr val="33CC33"/>
                </a:solidFill>
                <a:latin typeface="Times New Roman" pitchFamily="18" charset="0"/>
              </a:rPr>
              <a:t>2.Risk </a:t>
            </a:r>
            <a:r>
              <a:rPr lang="tr-TR" altLang="tr-TR" sz="3600" b="1" dirty="0">
                <a:solidFill>
                  <a:srgbClr val="33CC33"/>
                </a:solidFill>
                <a:latin typeface="Times New Roman" pitchFamily="18" charset="0"/>
              </a:rPr>
              <a:t>Değerlendirmesi</a:t>
            </a:r>
          </a:p>
        </p:txBody>
      </p:sp>
      <p:sp>
        <p:nvSpPr>
          <p:cNvPr id="342019" name="Rectangle 3"/>
          <p:cNvSpPr>
            <a:spLocks noGrp="1" noChangeArrowheads="1"/>
          </p:cNvSpPr>
          <p:nvPr>
            <p:ph type="body" idx="1"/>
          </p:nvPr>
        </p:nvSpPr>
        <p:spPr>
          <a:xfrm>
            <a:off x="467544" y="837183"/>
            <a:ext cx="8280920" cy="5760169"/>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just">
              <a:lnSpc>
                <a:spcPct val="90000"/>
              </a:lnSpc>
            </a:pPr>
            <a:r>
              <a:rPr lang="tr-TR" altLang="tr-TR" sz="2900" b="1" dirty="0">
                <a:solidFill>
                  <a:srgbClr val="33CC33"/>
                </a:solidFill>
                <a:latin typeface="Times New Roman" pitchFamily="18" charset="0"/>
              </a:rPr>
              <a:t>İç kontrol faaliyeti</a:t>
            </a:r>
            <a:r>
              <a:rPr lang="tr-TR" altLang="tr-TR" sz="2900" b="1" dirty="0">
                <a:latin typeface="Times New Roman" pitchFamily="18" charset="0"/>
              </a:rPr>
              <a:t> risk esaslı olarak gerçekleştirilmelidir</a:t>
            </a:r>
            <a:r>
              <a:rPr lang="tr-TR" altLang="tr-TR" sz="2900" b="1" dirty="0" smtClean="0">
                <a:latin typeface="Times New Roman" pitchFamily="18" charset="0"/>
              </a:rPr>
              <a:t>.</a:t>
            </a:r>
            <a:endParaRPr lang="tr-TR" altLang="tr-TR" sz="2900" b="1" dirty="0">
              <a:latin typeface="Times New Roman" pitchFamily="18" charset="0"/>
            </a:endParaRPr>
          </a:p>
          <a:p>
            <a:pPr algn="just">
              <a:lnSpc>
                <a:spcPct val="90000"/>
              </a:lnSpc>
            </a:pPr>
            <a:r>
              <a:rPr lang="tr-TR" altLang="tr-TR" sz="2900" b="1" dirty="0">
                <a:solidFill>
                  <a:srgbClr val="33CC33"/>
                </a:solidFill>
                <a:latin typeface="Times New Roman" pitchFamily="18" charset="0"/>
              </a:rPr>
              <a:t>Risk,</a:t>
            </a:r>
            <a:r>
              <a:rPr lang="tr-TR" altLang="tr-TR" sz="2900" b="1" dirty="0">
                <a:latin typeface="Times New Roman" pitchFamily="18" charset="0"/>
              </a:rPr>
              <a:t> idarenin hedeflerine ulaşılmasını olumsuz yönde etkileyebilecek durum ya da olaylardır.</a:t>
            </a:r>
          </a:p>
          <a:p>
            <a:pPr lvl="1" algn="just">
              <a:lnSpc>
                <a:spcPct val="90000"/>
              </a:lnSpc>
            </a:pPr>
            <a:r>
              <a:rPr lang="tr-TR" altLang="tr-TR" sz="2900" dirty="0" smtClean="0">
                <a:latin typeface="Times New Roman" pitchFamily="18" charset="0"/>
              </a:rPr>
              <a:t>Kurumun </a:t>
            </a:r>
            <a:r>
              <a:rPr lang="tr-TR" altLang="tr-TR" sz="2900" dirty="0">
                <a:latin typeface="Times New Roman" pitchFamily="18" charset="0"/>
              </a:rPr>
              <a:t>hizmet sunmasını engelleyecek veya </a:t>
            </a:r>
            <a:r>
              <a:rPr lang="tr-TR" altLang="tr-TR" sz="2900" dirty="0" smtClean="0">
                <a:latin typeface="Times New Roman" pitchFamily="18" charset="0"/>
              </a:rPr>
              <a:t> hizmetin </a:t>
            </a:r>
            <a:r>
              <a:rPr lang="tr-TR" altLang="tr-TR" sz="2900" dirty="0">
                <a:latin typeface="Times New Roman" pitchFamily="18" charset="0"/>
              </a:rPr>
              <a:t>kalitesini düşürecek,</a:t>
            </a:r>
          </a:p>
          <a:p>
            <a:pPr lvl="1">
              <a:lnSpc>
                <a:spcPct val="90000"/>
              </a:lnSpc>
            </a:pPr>
            <a:r>
              <a:rPr lang="tr-TR" altLang="tr-TR" sz="2900" dirty="0">
                <a:latin typeface="Times New Roman" pitchFamily="18" charset="0"/>
              </a:rPr>
              <a:t>Paydaşların kuruma olan güvenini sarsabilecek,</a:t>
            </a:r>
          </a:p>
          <a:p>
            <a:pPr lvl="1">
              <a:lnSpc>
                <a:spcPct val="90000"/>
              </a:lnSpc>
            </a:pPr>
            <a:r>
              <a:rPr lang="tr-TR" altLang="tr-TR" sz="2900" dirty="0">
                <a:latin typeface="Times New Roman" pitchFamily="18" charset="0"/>
              </a:rPr>
              <a:t>Yolsuzluk yapılmasına meydan verecek</a:t>
            </a:r>
          </a:p>
          <a:p>
            <a:pPr lvl="1" algn="just">
              <a:lnSpc>
                <a:spcPct val="90000"/>
              </a:lnSpc>
            </a:pPr>
            <a:r>
              <a:rPr lang="tr-TR" altLang="tr-TR" sz="2900" dirty="0">
                <a:latin typeface="Times New Roman" pitchFamily="18" charset="0"/>
              </a:rPr>
              <a:t>Faaliyetlerin mevzuata aykırı yürütülmesine neden olabilecek</a:t>
            </a:r>
          </a:p>
          <a:p>
            <a:pPr lvl="1">
              <a:lnSpc>
                <a:spcPct val="90000"/>
              </a:lnSpc>
            </a:pPr>
            <a:r>
              <a:rPr lang="tr-TR" altLang="tr-TR" sz="2900" dirty="0">
                <a:latin typeface="Times New Roman" pitchFamily="18" charset="0"/>
              </a:rPr>
              <a:t>Kaynak kaybına ve israfa neden olabilecek</a:t>
            </a:r>
          </a:p>
          <a:p>
            <a:pPr lvl="1" algn="just">
              <a:lnSpc>
                <a:spcPct val="90000"/>
              </a:lnSpc>
              <a:buFont typeface="Wingdings" pitchFamily="2" charset="2"/>
              <a:buNone/>
            </a:pPr>
            <a:r>
              <a:rPr lang="tr-TR" altLang="tr-TR" sz="2900" dirty="0">
                <a:latin typeface="Times New Roman" pitchFamily="18" charset="0"/>
              </a:rPr>
              <a:t>   </a:t>
            </a:r>
            <a:r>
              <a:rPr lang="tr-TR" altLang="tr-TR" sz="2900" dirty="0" smtClean="0">
                <a:latin typeface="Times New Roman" pitchFamily="18" charset="0"/>
              </a:rPr>
              <a:t>her </a:t>
            </a:r>
            <a:r>
              <a:rPr lang="tr-TR" altLang="tr-TR" sz="2900" dirty="0">
                <a:latin typeface="Times New Roman" pitchFamily="18" charset="0"/>
              </a:rPr>
              <a:t>türlü olay risk olarak adlandırılabilir.</a:t>
            </a:r>
          </a:p>
          <a:p>
            <a:pPr lvl="1">
              <a:lnSpc>
                <a:spcPct val="90000"/>
              </a:lnSpc>
              <a:buFont typeface="Wingdings" pitchFamily="2" charset="2"/>
              <a:buNone/>
            </a:pPr>
            <a:endParaRPr lang="tr-TR" altLang="tr-TR" b="1" dirty="0">
              <a:latin typeface="Times New Roman" pitchFamily="18" charset="0"/>
            </a:endParaRPr>
          </a:p>
          <a:p>
            <a:pPr>
              <a:lnSpc>
                <a:spcPct val="90000"/>
              </a:lnSpc>
            </a:pPr>
            <a:endParaRPr lang="tr-TR" altLang="tr-TR"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42019">
                                            <p:txEl>
                                              <p:pRg st="0" end="0"/>
                                            </p:txEl>
                                          </p:spTgt>
                                        </p:tgtEl>
                                        <p:attrNameLst>
                                          <p:attrName>style.visibility</p:attrName>
                                        </p:attrNameLst>
                                      </p:cBhvr>
                                      <p:to>
                                        <p:strVal val="visible"/>
                                      </p:to>
                                    </p:set>
                                    <p:animEffect transition="in" filter="fade">
                                      <p:cBhvr>
                                        <p:cTn id="7" dur="1000"/>
                                        <p:tgtEl>
                                          <p:spTgt spid="342019">
                                            <p:txEl>
                                              <p:pRg st="0" end="0"/>
                                            </p:txEl>
                                          </p:spTgt>
                                        </p:tgtEl>
                                      </p:cBhvr>
                                    </p:animEffect>
                                    <p:anim calcmode="lin" valueType="num">
                                      <p:cBhvr>
                                        <p:cTn id="8" dur="1000" fill="hold"/>
                                        <p:tgtEl>
                                          <p:spTgt spid="3420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420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42019">
                                            <p:txEl>
                                              <p:pRg st="1" end="1"/>
                                            </p:txEl>
                                          </p:spTgt>
                                        </p:tgtEl>
                                        <p:attrNameLst>
                                          <p:attrName>style.visibility</p:attrName>
                                        </p:attrNameLst>
                                      </p:cBhvr>
                                      <p:to>
                                        <p:strVal val="visible"/>
                                      </p:to>
                                    </p:set>
                                    <p:animEffect transition="in" filter="fade">
                                      <p:cBhvr>
                                        <p:cTn id="14" dur="1000"/>
                                        <p:tgtEl>
                                          <p:spTgt spid="342019">
                                            <p:txEl>
                                              <p:pRg st="1" end="1"/>
                                            </p:txEl>
                                          </p:spTgt>
                                        </p:tgtEl>
                                      </p:cBhvr>
                                    </p:animEffect>
                                    <p:anim calcmode="lin" valueType="num">
                                      <p:cBhvr>
                                        <p:cTn id="15" dur="1000" fill="hold"/>
                                        <p:tgtEl>
                                          <p:spTgt spid="34201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42019">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342019">
                                            <p:txEl>
                                              <p:pRg st="2" end="2"/>
                                            </p:txEl>
                                          </p:spTgt>
                                        </p:tgtEl>
                                        <p:attrNameLst>
                                          <p:attrName>style.visibility</p:attrName>
                                        </p:attrNameLst>
                                      </p:cBhvr>
                                      <p:to>
                                        <p:strVal val="visible"/>
                                      </p:to>
                                    </p:set>
                                    <p:animEffect transition="in" filter="fade">
                                      <p:cBhvr>
                                        <p:cTn id="19" dur="1000"/>
                                        <p:tgtEl>
                                          <p:spTgt spid="342019">
                                            <p:txEl>
                                              <p:pRg st="2" end="2"/>
                                            </p:txEl>
                                          </p:spTgt>
                                        </p:tgtEl>
                                      </p:cBhvr>
                                    </p:animEffect>
                                    <p:anim calcmode="lin" valueType="num">
                                      <p:cBhvr>
                                        <p:cTn id="20" dur="1000" fill="hold"/>
                                        <p:tgtEl>
                                          <p:spTgt spid="34201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42019">
                                            <p:txEl>
                                              <p:pRg st="2" end="2"/>
                                            </p:txEl>
                                          </p:spTgt>
                                        </p:tgtEl>
                                        <p:attrNameLst>
                                          <p:attrName>ppt_y</p:attrName>
                                        </p:attrNameLst>
                                      </p:cBhvr>
                                      <p:tavLst>
                                        <p:tav tm="0">
                                          <p:val>
                                            <p:strVal val="#ppt_y-.1"/>
                                          </p:val>
                                        </p:tav>
                                        <p:tav tm="100000">
                                          <p:val>
                                            <p:strVal val="#ppt_y"/>
                                          </p:val>
                                        </p:tav>
                                      </p:tavLst>
                                    </p:anim>
                                  </p:childTnLst>
                                </p:cTn>
                              </p:par>
                              <p:par>
                                <p:cTn id="22" presetID="47" presetClass="entr" presetSubtype="0" fill="hold" grpId="0" nodeType="withEffect">
                                  <p:stCondLst>
                                    <p:cond delay="0"/>
                                  </p:stCondLst>
                                  <p:childTnLst>
                                    <p:set>
                                      <p:cBhvr>
                                        <p:cTn id="23" dur="1" fill="hold">
                                          <p:stCondLst>
                                            <p:cond delay="0"/>
                                          </p:stCondLst>
                                        </p:cTn>
                                        <p:tgtEl>
                                          <p:spTgt spid="342019">
                                            <p:txEl>
                                              <p:pRg st="3" end="3"/>
                                            </p:txEl>
                                          </p:spTgt>
                                        </p:tgtEl>
                                        <p:attrNameLst>
                                          <p:attrName>style.visibility</p:attrName>
                                        </p:attrNameLst>
                                      </p:cBhvr>
                                      <p:to>
                                        <p:strVal val="visible"/>
                                      </p:to>
                                    </p:set>
                                    <p:animEffect transition="in" filter="fade">
                                      <p:cBhvr>
                                        <p:cTn id="24" dur="1000"/>
                                        <p:tgtEl>
                                          <p:spTgt spid="342019">
                                            <p:txEl>
                                              <p:pRg st="3" end="3"/>
                                            </p:txEl>
                                          </p:spTgt>
                                        </p:tgtEl>
                                      </p:cBhvr>
                                    </p:animEffect>
                                    <p:anim calcmode="lin" valueType="num">
                                      <p:cBhvr>
                                        <p:cTn id="25" dur="1000" fill="hold"/>
                                        <p:tgtEl>
                                          <p:spTgt spid="342019">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42019">
                                            <p:txEl>
                                              <p:pRg st="3" end="3"/>
                                            </p:txEl>
                                          </p:spTgt>
                                        </p:tgtEl>
                                        <p:attrNameLst>
                                          <p:attrName>ppt_y</p:attrName>
                                        </p:attrNameLst>
                                      </p:cBhvr>
                                      <p:tavLst>
                                        <p:tav tm="0">
                                          <p:val>
                                            <p:strVal val="#ppt_y-.1"/>
                                          </p:val>
                                        </p:tav>
                                        <p:tav tm="100000">
                                          <p:val>
                                            <p:strVal val="#ppt_y"/>
                                          </p:val>
                                        </p:tav>
                                      </p:tavLst>
                                    </p:anim>
                                  </p:childTnLst>
                                </p:cTn>
                              </p:par>
                              <p:par>
                                <p:cTn id="27" presetID="47" presetClass="entr" presetSubtype="0" fill="hold" grpId="0" nodeType="withEffect">
                                  <p:stCondLst>
                                    <p:cond delay="0"/>
                                  </p:stCondLst>
                                  <p:childTnLst>
                                    <p:set>
                                      <p:cBhvr>
                                        <p:cTn id="28" dur="1" fill="hold">
                                          <p:stCondLst>
                                            <p:cond delay="0"/>
                                          </p:stCondLst>
                                        </p:cTn>
                                        <p:tgtEl>
                                          <p:spTgt spid="342019">
                                            <p:txEl>
                                              <p:pRg st="4" end="4"/>
                                            </p:txEl>
                                          </p:spTgt>
                                        </p:tgtEl>
                                        <p:attrNameLst>
                                          <p:attrName>style.visibility</p:attrName>
                                        </p:attrNameLst>
                                      </p:cBhvr>
                                      <p:to>
                                        <p:strVal val="visible"/>
                                      </p:to>
                                    </p:set>
                                    <p:animEffect transition="in" filter="fade">
                                      <p:cBhvr>
                                        <p:cTn id="29" dur="1000"/>
                                        <p:tgtEl>
                                          <p:spTgt spid="342019">
                                            <p:txEl>
                                              <p:pRg st="4" end="4"/>
                                            </p:txEl>
                                          </p:spTgt>
                                        </p:tgtEl>
                                      </p:cBhvr>
                                    </p:animEffect>
                                    <p:anim calcmode="lin" valueType="num">
                                      <p:cBhvr>
                                        <p:cTn id="30" dur="1000" fill="hold"/>
                                        <p:tgtEl>
                                          <p:spTgt spid="342019">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42019">
                                            <p:txEl>
                                              <p:pRg st="4" end="4"/>
                                            </p:txEl>
                                          </p:spTgt>
                                        </p:tgtEl>
                                        <p:attrNameLst>
                                          <p:attrName>ppt_y</p:attrName>
                                        </p:attrNameLst>
                                      </p:cBhvr>
                                      <p:tavLst>
                                        <p:tav tm="0">
                                          <p:val>
                                            <p:strVal val="#ppt_y-.1"/>
                                          </p:val>
                                        </p:tav>
                                        <p:tav tm="100000">
                                          <p:val>
                                            <p:strVal val="#ppt_y"/>
                                          </p:val>
                                        </p:tav>
                                      </p:tavLst>
                                    </p:anim>
                                  </p:childTnLst>
                                </p:cTn>
                              </p:par>
                              <p:par>
                                <p:cTn id="32" presetID="47" presetClass="entr" presetSubtype="0" fill="hold" grpId="0" nodeType="withEffect">
                                  <p:stCondLst>
                                    <p:cond delay="0"/>
                                  </p:stCondLst>
                                  <p:childTnLst>
                                    <p:set>
                                      <p:cBhvr>
                                        <p:cTn id="33" dur="1" fill="hold">
                                          <p:stCondLst>
                                            <p:cond delay="0"/>
                                          </p:stCondLst>
                                        </p:cTn>
                                        <p:tgtEl>
                                          <p:spTgt spid="342019">
                                            <p:txEl>
                                              <p:pRg st="5" end="5"/>
                                            </p:txEl>
                                          </p:spTgt>
                                        </p:tgtEl>
                                        <p:attrNameLst>
                                          <p:attrName>style.visibility</p:attrName>
                                        </p:attrNameLst>
                                      </p:cBhvr>
                                      <p:to>
                                        <p:strVal val="visible"/>
                                      </p:to>
                                    </p:set>
                                    <p:animEffect transition="in" filter="fade">
                                      <p:cBhvr>
                                        <p:cTn id="34" dur="1000"/>
                                        <p:tgtEl>
                                          <p:spTgt spid="342019">
                                            <p:txEl>
                                              <p:pRg st="5" end="5"/>
                                            </p:txEl>
                                          </p:spTgt>
                                        </p:tgtEl>
                                      </p:cBhvr>
                                    </p:animEffect>
                                    <p:anim calcmode="lin" valueType="num">
                                      <p:cBhvr>
                                        <p:cTn id="35" dur="1000" fill="hold"/>
                                        <p:tgtEl>
                                          <p:spTgt spid="342019">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42019">
                                            <p:txEl>
                                              <p:pRg st="5" end="5"/>
                                            </p:txEl>
                                          </p:spTgt>
                                        </p:tgtEl>
                                        <p:attrNameLst>
                                          <p:attrName>ppt_y</p:attrName>
                                        </p:attrNameLst>
                                      </p:cBhvr>
                                      <p:tavLst>
                                        <p:tav tm="0">
                                          <p:val>
                                            <p:strVal val="#ppt_y-.1"/>
                                          </p:val>
                                        </p:tav>
                                        <p:tav tm="100000">
                                          <p:val>
                                            <p:strVal val="#ppt_y"/>
                                          </p:val>
                                        </p:tav>
                                      </p:tavLst>
                                    </p:anim>
                                  </p:childTnLst>
                                </p:cTn>
                              </p:par>
                              <p:par>
                                <p:cTn id="37" presetID="47" presetClass="entr" presetSubtype="0" fill="hold" grpId="0" nodeType="withEffect">
                                  <p:stCondLst>
                                    <p:cond delay="0"/>
                                  </p:stCondLst>
                                  <p:childTnLst>
                                    <p:set>
                                      <p:cBhvr>
                                        <p:cTn id="38" dur="1" fill="hold">
                                          <p:stCondLst>
                                            <p:cond delay="0"/>
                                          </p:stCondLst>
                                        </p:cTn>
                                        <p:tgtEl>
                                          <p:spTgt spid="342019">
                                            <p:txEl>
                                              <p:pRg st="6" end="6"/>
                                            </p:txEl>
                                          </p:spTgt>
                                        </p:tgtEl>
                                        <p:attrNameLst>
                                          <p:attrName>style.visibility</p:attrName>
                                        </p:attrNameLst>
                                      </p:cBhvr>
                                      <p:to>
                                        <p:strVal val="visible"/>
                                      </p:to>
                                    </p:set>
                                    <p:animEffect transition="in" filter="fade">
                                      <p:cBhvr>
                                        <p:cTn id="39" dur="1000"/>
                                        <p:tgtEl>
                                          <p:spTgt spid="342019">
                                            <p:txEl>
                                              <p:pRg st="6" end="6"/>
                                            </p:txEl>
                                          </p:spTgt>
                                        </p:tgtEl>
                                      </p:cBhvr>
                                    </p:animEffect>
                                    <p:anim calcmode="lin" valueType="num">
                                      <p:cBhvr>
                                        <p:cTn id="40" dur="1000" fill="hold"/>
                                        <p:tgtEl>
                                          <p:spTgt spid="342019">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42019">
                                            <p:txEl>
                                              <p:pRg st="6" end="6"/>
                                            </p:txEl>
                                          </p:spTgt>
                                        </p:tgtEl>
                                        <p:attrNameLst>
                                          <p:attrName>ppt_y</p:attrName>
                                        </p:attrNameLst>
                                      </p:cBhvr>
                                      <p:tavLst>
                                        <p:tav tm="0">
                                          <p:val>
                                            <p:strVal val="#ppt_y-.1"/>
                                          </p:val>
                                        </p:tav>
                                        <p:tav tm="100000">
                                          <p:val>
                                            <p:strVal val="#ppt_y"/>
                                          </p:val>
                                        </p:tav>
                                      </p:tavLst>
                                    </p:anim>
                                  </p:childTnLst>
                                </p:cTn>
                              </p:par>
                              <p:par>
                                <p:cTn id="42" presetID="47" presetClass="entr" presetSubtype="0" fill="hold" grpId="0" nodeType="withEffect">
                                  <p:stCondLst>
                                    <p:cond delay="0"/>
                                  </p:stCondLst>
                                  <p:childTnLst>
                                    <p:set>
                                      <p:cBhvr>
                                        <p:cTn id="43" dur="1" fill="hold">
                                          <p:stCondLst>
                                            <p:cond delay="0"/>
                                          </p:stCondLst>
                                        </p:cTn>
                                        <p:tgtEl>
                                          <p:spTgt spid="342019">
                                            <p:txEl>
                                              <p:pRg st="7" end="7"/>
                                            </p:txEl>
                                          </p:spTgt>
                                        </p:tgtEl>
                                        <p:attrNameLst>
                                          <p:attrName>style.visibility</p:attrName>
                                        </p:attrNameLst>
                                      </p:cBhvr>
                                      <p:to>
                                        <p:strVal val="visible"/>
                                      </p:to>
                                    </p:set>
                                    <p:animEffect transition="in" filter="fade">
                                      <p:cBhvr>
                                        <p:cTn id="44" dur="1000"/>
                                        <p:tgtEl>
                                          <p:spTgt spid="342019">
                                            <p:txEl>
                                              <p:pRg st="7" end="7"/>
                                            </p:txEl>
                                          </p:spTgt>
                                        </p:tgtEl>
                                      </p:cBhvr>
                                    </p:animEffect>
                                    <p:anim calcmode="lin" valueType="num">
                                      <p:cBhvr>
                                        <p:cTn id="45" dur="1000" fill="hold"/>
                                        <p:tgtEl>
                                          <p:spTgt spid="342019">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42019">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9"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F8B26C7-B91B-4A92-BE11-6BD6DB33A938}"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71BEAA89-6152-49D0-904E-D9DB1713BE79}" type="slidenum">
              <a:rPr lang="tr-TR" altLang="tr-TR"/>
              <a:pPr/>
              <a:t>46</a:t>
            </a:fld>
            <a:endParaRPr lang="tr-TR" altLang="tr-TR" dirty="0"/>
          </a:p>
        </p:txBody>
      </p:sp>
      <p:sp>
        <p:nvSpPr>
          <p:cNvPr id="430082" name="Rectangle 2"/>
          <p:cNvSpPr>
            <a:spLocks noGrp="1" noChangeArrowheads="1"/>
          </p:cNvSpPr>
          <p:nvPr>
            <p:ph type="title"/>
          </p:nvPr>
        </p:nvSpPr>
        <p:spPr>
          <a:xfrm>
            <a:off x="251520" y="0"/>
            <a:ext cx="8892480" cy="836613"/>
          </a:xfrm>
          <a:noFill/>
          <a:ln/>
        </p:spPr>
        <p:txBody>
          <a:bodyPr anchorCtr="0"/>
          <a:lstStyle/>
          <a:p>
            <a:endParaRPr lang="tr-TR" altLang="tr-TR" sz="3600" b="1" dirty="0">
              <a:solidFill>
                <a:srgbClr val="00CC00"/>
              </a:solidFill>
              <a:latin typeface="Times New Roman" pitchFamily="18" charset="0"/>
              <a:cs typeface="Times New Roman" pitchFamily="18" charset="0"/>
            </a:endParaRPr>
          </a:p>
        </p:txBody>
      </p:sp>
      <p:sp>
        <p:nvSpPr>
          <p:cNvPr id="430083" name="Rectangle 3"/>
          <p:cNvSpPr>
            <a:spLocks noGrp="1" noChangeArrowheads="1"/>
          </p:cNvSpPr>
          <p:nvPr>
            <p:ph type="body" idx="1"/>
          </p:nvPr>
        </p:nvSpPr>
        <p:spPr>
          <a:xfrm>
            <a:off x="323528" y="836712"/>
            <a:ext cx="8496944" cy="5256584"/>
          </a:xfrm>
          <a:noFill/>
          <a:ln/>
        </p:spPr>
        <p:txBody>
          <a:bodyPr/>
          <a:lstStyle/>
          <a:p>
            <a:pPr marL="609600" indent="-609600" algn="just"/>
            <a:r>
              <a:rPr lang="tr-TR" altLang="tr-TR" b="1" dirty="0">
                <a:solidFill>
                  <a:srgbClr val="00CC00"/>
                </a:solidFill>
                <a:latin typeface="Times New Roman" pitchFamily="18" charset="0"/>
                <a:cs typeface="Times New Roman" pitchFamily="18" charset="0"/>
              </a:rPr>
              <a:t>Standart: 5. Planlama ve </a:t>
            </a:r>
            <a:r>
              <a:rPr lang="tr-TR" altLang="tr-TR" b="1" dirty="0" smtClean="0">
                <a:solidFill>
                  <a:srgbClr val="00CC00"/>
                </a:solidFill>
                <a:latin typeface="Times New Roman" pitchFamily="18" charset="0"/>
                <a:cs typeface="Times New Roman" pitchFamily="18" charset="0"/>
              </a:rPr>
              <a:t>Programlama </a:t>
            </a:r>
            <a:r>
              <a:rPr lang="tr-TR" altLang="tr-TR" sz="2800" b="1" dirty="0" smtClean="0">
                <a:latin typeface="Times New Roman" pitchFamily="18" charset="0"/>
                <a:cs typeface="Times New Roman" pitchFamily="18" charset="0"/>
              </a:rPr>
              <a:t>İdareler</a:t>
            </a:r>
            <a:r>
              <a:rPr lang="tr-TR" altLang="tr-TR" sz="2800" b="1" dirty="0">
                <a:latin typeface="Times New Roman" pitchFamily="18" charset="0"/>
                <a:cs typeface="Times New Roman" pitchFamily="18" charset="0"/>
              </a:rPr>
              <a:t>, faaliyetlerini, amaç, hedef ve göstergelerini ve bunları gerçekleştirmek için ihtiyaç duydukları kaynakları içeren plan ve programlarını oluşturmalı ve duyurmalı, faaliyetlerinin plan ve programlara uygunluğunu sağlamalıdır. </a:t>
            </a:r>
          </a:p>
          <a:p>
            <a:pPr marL="609600" indent="-609600" algn="just"/>
            <a:r>
              <a:rPr lang="tr-TR" altLang="tr-TR" b="1" dirty="0">
                <a:solidFill>
                  <a:srgbClr val="00CC00"/>
                </a:solidFill>
                <a:latin typeface="Times New Roman" pitchFamily="18" charset="0"/>
                <a:cs typeface="Times New Roman" pitchFamily="18" charset="0"/>
              </a:rPr>
              <a:t>Standart: 6. Risklerin belirlenmesi ve </a:t>
            </a:r>
            <a:r>
              <a:rPr lang="tr-TR" altLang="tr-TR" b="1" dirty="0" smtClean="0">
                <a:solidFill>
                  <a:srgbClr val="00CC00"/>
                </a:solidFill>
                <a:latin typeface="Times New Roman" pitchFamily="18" charset="0"/>
                <a:cs typeface="Times New Roman" pitchFamily="18" charset="0"/>
              </a:rPr>
              <a:t>değerlendirilmesi</a:t>
            </a:r>
            <a:r>
              <a:rPr lang="tr-TR" altLang="tr-TR" sz="2800" b="1" dirty="0">
                <a:solidFill>
                  <a:srgbClr val="00CC00"/>
                </a:solidFill>
                <a:latin typeface="Times New Roman" pitchFamily="18" charset="0"/>
                <a:cs typeface="Times New Roman" pitchFamily="18" charset="0"/>
              </a:rPr>
              <a:t>	</a:t>
            </a:r>
            <a:r>
              <a:rPr lang="tr-TR" altLang="tr-TR" sz="2800" b="1" dirty="0">
                <a:latin typeface="Times New Roman" pitchFamily="18" charset="0"/>
              </a:rPr>
              <a:t>Ö</a:t>
            </a:r>
            <a:r>
              <a:rPr lang="tr-TR" altLang="tr-TR" sz="2800" b="1" dirty="0" smtClean="0">
                <a:latin typeface="Times New Roman" pitchFamily="18" charset="0"/>
              </a:rPr>
              <a:t>nemli </a:t>
            </a:r>
            <a:r>
              <a:rPr lang="tr-TR" altLang="tr-TR" sz="2800" b="1" dirty="0">
                <a:latin typeface="Times New Roman" pitchFamily="18" charset="0"/>
              </a:rPr>
              <a:t>risklerin tespit ve analiz edilmesi, bunlara uygun yanıtların belirlenmesi sürecidir.</a:t>
            </a:r>
            <a:endParaRPr lang="en-US" altLang="tr-TR" sz="2800" dirty="0">
              <a:latin typeface="Times New Roman" pitchFamily="18" charset="0"/>
            </a:endParaRPr>
          </a:p>
          <a:p>
            <a:pPr marL="609600" indent="-609600">
              <a:buFont typeface="Wingdings" pitchFamily="2" charset="2"/>
              <a:buNone/>
            </a:pPr>
            <a:endParaRPr lang="tr-TR" altLang="tr-TR"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FB5B333-2096-40A7-9F9B-55A63EB67B49}"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5300CC46-6CD4-4145-A9BF-0F9ABF762070}" type="slidenum">
              <a:rPr lang="tr-TR" altLang="tr-TR"/>
              <a:pPr/>
              <a:t>47</a:t>
            </a:fld>
            <a:endParaRPr lang="tr-TR" altLang="tr-TR"/>
          </a:p>
        </p:txBody>
      </p:sp>
      <p:sp>
        <p:nvSpPr>
          <p:cNvPr id="431106" name="Rectangle 2"/>
          <p:cNvSpPr>
            <a:spLocks noGrp="1" noChangeArrowheads="1"/>
          </p:cNvSpPr>
          <p:nvPr>
            <p:ph type="body" idx="1"/>
          </p:nvPr>
        </p:nvSpPr>
        <p:spPr>
          <a:xfrm>
            <a:off x="395536" y="980008"/>
            <a:ext cx="8568952" cy="6121400"/>
          </a:xfrm>
          <a:noFill/>
          <a:ln/>
        </p:spPr>
        <p:txBody>
          <a:bodyPr/>
          <a:lstStyle/>
          <a:p>
            <a:pPr marL="609600" indent="-609600">
              <a:lnSpc>
                <a:spcPct val="90000"/>
              </a:lnSpc>
            </a:pPr>
            <a:r>
              <a:rPr lang="tr-TR" altLang="tr-TR" b="1" dirty="0">
                <a:solidFill>
                  <a:srgbClr val="33CC33"/>
                </a:solidFill>
                <a:latin typeface="Times New Roman" pitchFamily="18" charset="0"/>
                <a:cs typeface="Times New Roman" pitchFamily="18" charset="0"/>
              </a:rPr>
              <a:t>Standart: 7. Kontrol Stratejileri ve Yöntemleri</a:t>
            </a:r>
          </a:p>
          <a:p>
            <a:pPr marL="609600" indent="-609600" algn="just">
              <a:lnSpc>
                <a:spcPct val="90000"/>
              </a:lnSpc>
            </a:pPr>
            <a:r>
              <a:rPr lang="tr-TR" altLang="tr-TR" sz="2800" b="1" dirty="0" smtClean="0">
                <a:latin typeface="Times New Roman" pitchFamily="18" charset="0"/>
                <a:cs typeface="Times New Roman" pitchFamily="18" charset="0"/>
              </a:rPr>
              <a:t>İdareler</a:t>
            </a:r>
            <a:r>
              <a:rPr lang="tr-TR" altLang="tr-TR" sz="2800" b="1" dirty="0">
                <a:latin typeface="Times New Roman" pitchFamily="18" charset="0"/>
                <a:cs typeface="Times New Roman" pitchFamily="18" charset="0"/>
              </a:rPr>
              <a:t>, hedeflerine ulaşmayı amaçlayan ve riskleri karşılamaya uygun kontrol strateji ve yöntemlerini belirlemeli ve uygulamalıdır.</a:t>
            </a:r>
          </a:p>
          <a:p>
            <a:pPr marL="609600" indent="-609600" algn="just">
              <a:lnSpc>
                <a:spcPct val="90000"/>
              </a:lnSpc>
            </a:pPr>
            <a:r>
              <a:rPr lang="tr-TR" altLang="tr-TR" b="1" dirty="0">
                <a:solidFill>
                  <a:srgbClr val="33CC33"/>
                </a:solidFill>
                <a:latin typeface="Times New Roman" pitchFamily="18" charset="0"/>
                <a:cs typeface="Times New Roman" pitchFamily="18" charset="0"/>
              </a:rPr>
              <a:t>Standart: 8. Prosedürlerin belirlenmesi ve belgelendirilmesi</a:t>
            </a:r>
          </a:p>
          <a:p>
            <a:pPr marL="609600" indent="-609600" algn="just">
              <a:lnSpc>
                <a:spcPct val="90000"/>
              </a:lnSpc>
              <a:buFont typeface="Wingdings" pitchFamily="2" charset="2"/>
              <a:buNone/>
            </a:pPr>
            <a:r>
              <a:rPr lang="tr-TR" altLang="tr-TR" sz="3100" b="1" dirty="0">
                <a:latin typeface="Times New Roman" pitchFamily="18" charset="0"/>
              </a:rPr>
              <a:t>	</a:t>
            </a:r>
            <a:r>
              <a:rPr lang="tr-TR" altLang="tr-TR" sz="2800" b="1" dirty="0">
                <a:latin typeface="Times New Roman" pitchFamily="18" charset="0"/>
              </a:rPr>
              <a:t>Kontrol faaliyetleri idarenin </a:t>
            </a:r>
            <a:r>
              <a:rPr lang="tr-TR" altLang="tr-TR" sz="2800" b="1" dirty="0">
                <a:solidFill>
                  <a:srgbClr val="33CC33"/>
                </a:solidFill>
                <a:latin typeface="Times New Roman" pitchFamily="18" charset="0"/>
              </a:rPr>
              <a:t>amaçlarına </a:t>
            </a:r>
            <a:r>
              <a:rPr lang="tr-TR" altLang="tr-TR" sz="2800" b="1" dirty="0">
                <a:latin typeface="Times New Roman" pitchFamily="18" charset="0"/>
              </a:rPr>
              <a:t>ulaşmasına yönelik </a:t>
            </a:r>
            <a:r>
              <a:rPr lang="tr-TR" altLang="tr-TR" sz="2800" b="1" dirty="0">
                <a:solidFill>
                  <a:srgbClr val="33CC33"/>
                </a:solidFill>
                <a:latin typeface="Times New Roman" pitchFamily="18" charset="0"/>
              </a:rPr>
              <a:t>risklerle</a:t>
            </a:r>
            <a:r>
              <a:rPr lang="tr-TR" altLang="tr-TR" sz="2800" b="1" dirty="0">
                <a:latin typeface="Times New Roman" pitchFamily="18" charset="0"/>
              </a:rPr>
              <a:t> başa çıkmak üzere uygulamaya konulan </a:t>
            </a:r>
            <a:r>
              <a:rPr lang="tr-TR" altLang="tr-TR" sz="2800" b="1" dirty="0">
                <a:solidFill>
                  <a:srgbClr val="33CC33"/>
                </a:solidFill>
                <a:latin typeface="Times New Roman" pitchFamily="18" charset="0"/>
              </a:rPr>
              <a:t>politikalar ve prosedürlerdir.</a:t>
            </a:r>
            <a:r>
              <a:rPr lang="tr-TR" altLang="tr-TR" b="1" dirty="0">
                <a:solidFill>
                  <a:srgbClr val="33CC33"/>
                </a:solidFill>
                <a:latin typeface="Times New Roman" pitchFamily="18" charset="0"/>
              </a:rPr>
              <a:t> </a:t>
            </a:r>
          </a:p>
          <a:p>
            <a:pPr marL="609600" indent="-609600" algn="just">
              <a:lnSpc>
                <a:spcPct val="90000"/>
              </a:lnSpc>
              <a:buFont typeface="Wingdings" pitchFamily="2" charset="2"/>
              <a:buNone/>
            </a:pPr>
            <a:r>
              <a:rPr lang="tr-TR" altLang="tr-TR" sz="2800" b="1" dirty="0">
                <a:latin typeface="Times New Roman" pitchFamily="18" charset="0"/>
              </a:rPr>
              <a:t>	Kontrol faaliyetleri kurumun bütün kademelerine ve faaliyetlerine yayılmalıdır.</a:t>
            </a:r>
            <a:endParaRPr lang="tr-TR" altLang="tr-TR" sz="3600" b="1" dirty="0">
              <a:latin typeface="Times New Roman" pitchFamily="18" charset="0"/>
              <a:cs typeface="Times New Roman" pitchFamily="18" charset="0"/>
            </a:endParaRPr>
          </a:p>
        </p:txBody>
      </p:sp>
      <p:sp>
        <p:nvSpPr>
          <p:cNvPr id="431107" name="Rectangle 3"/>
          <p:cNvSpPr>
            <a:spLocks noGrp="1" noChangeArrowheads="1"/>
          </p:cNvSpPr>
          <p:nvPr>
            <p:ph type="title"/>
          </p:nvPr>
        </p:nvSpPr>
        <p:spPr>
          <a:xfrm>
            <a:off x="468313" y="260449"/>
            <a:ext cx="7559675" cy="576263"/>
          </a:xfrm>
          <a:noFill/>
          <a:ln/>
        </p:spPr>
        <p:txBody>
          <a:bodyPr anchorCtr="0"/>
          <a:lstStyle/>
          <a:p>
            <a:r>
              <a:rPr lang="tr-TR" altLang="tr-TR" sz="3600" b="1" dirty="0">
                <a:solidFill>
                  <a:srgbClr val="00CC00"/>
                </a:solidFill>
                <a:latin typeface="Times New Roman" pitchFamily="18" charset="0"/>
                <a:cs typeface="Times New Roman" pitchFamily="18" charset="0"/>
              </a:rPr>
              <a:t>3.Kontrol Faaliyetleri</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396A23-3C15-4462-BC45-3C278890EC9B}"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83373947-7069-48B4-BE5B-CBB7786C1090}" type="slidenum">
              <a:rPr lang="tr-TR" altLang="tr-TR"/>
              <a:pPr/>
              <a:t>48</a:t>
            </a:fld>
            <a:endParaRPr lang="tr-TR" altLang="tr-TR"/>
          </a:p>
        </p:txBody>
      </p:sp>
      <p:sp>
        <p:nvSpPr>
          <p:cNvPr id="432130" name="Rectangle 2"/>
          <p:cNvSpPr>
            <a:spLocks noGrp="1" noChangeArrowheads="1"/>
          </p:cNvSpPr>
          <p:nvPr>
            <p:ph type="body" idx="1"/>
          </p:nvPr>
        </p:nvSpPr>
        <p:spPr>
          <a:xfrm>
            <a:off x="539553" y="1628775"/>
            <a:ext cx="8280920" cy="4176489"/>
          </a:xfrm>
          <a:noFill/>
          <a:ln/>
        </p:spPr>
        <p:txBody>
          <a:bodyPr/>
          <a:lstStyle/>
          <a:p>
            <a:r>
              <a:rPr lang="tr-TR" altLang="tr-TR" b="1" dirty="0">
                <a:solidFill>
                  <a:srgbClr val="33CC33"/>
                </a:solidFill>
                <a:latin typeface="Times New Roman" pitchFamily="18" charset="0"/>
                <a:cs typeface="Times New Roman" pitchFamily="18" charset="0"/>
              </a:rPr>
              <a:t>Standart: 9. Görevler </a:t>
            </a:r>
            <a:r>
              <a:rPr lang="tr-TR" altLang="tr-TR" b="1" dirty="0">
                <a:solidFill>
                  <a:srgbClr val="00CC00"/>
                </a:solidFill>
                <a:latin typeface="Times New Roman" pitchFamily="18" charset="0"/>
                <a:cs typeface="Times New Roman" pitchFamily="18" charset="0"/>
              </a:rPr>
              <a:t>ayrılığı</a:t>
            </a:r>
          </a:p>
          <a:p>
            <a:pPr algn="just">
              <a:buFont typeface="Wingdings" pitchFamily="2" charset="2"/>
              <a:buNone/>
            </a:pPr>
            <a:r>
              <a:rPr lang="tr-TR" altLang="tr-TR" sz="3600" b="1" dirty="0" smtClean="0">
                <a:latin typeface="Times New Roman" pitchFamily="18" charset="0"/>
                <a:cs typeface="Times New Roman" pitchFamily="18" charset="0"/>
              </a:rPr>
              <a:t>   </a:t>
            </a:r>
            <a:r>
              <a:rPr lang="tr-TR" altLang="tr-TR" sz="2800" b="1" dirty="0" smtClean="0">
                <a:latin typeface="Times New Roman" pitchFamily="18" charset="0"/>
                <a:cs typeface="Times New Roman" pitchFamily="18" charset="0"/>
              </a:rPr>
              <a:t>Hata</a:t>
            </a:r>
            <a:r>
              <a:rPr lang="tr-TR" altLang="tr-TR" sz="2800" b="1" dirty="0">
                <a:latin typeface="Times New Roman" pitchFamily="18" charset="0"/>
                <a:cs typeface="Times New Roman" pitchFamily="18" charset="0"/>
              </a:rPr>
              <a:t>, eksiklik, yanlışlık, usulsüzlük ve yolsuzluk risklerini azaltmak için </a:t>
            </a:r>
            <a:r>
              <a:rPr lang="tr-TR" altLang="tr-TR" sz="2800" dirty="0">
                <a:latin typeface="Times New Roman" pitchFamily="18" charset="0"/>
                <a:cs typeface="Times New Roman" pitchFamily="18" charset="0"/>
              </a:rPr>
              <a:t>faaliyetler</a:t>
            </a:r>
            <a:r>
              <a:rPr lang="tr-TR" altLang="tr-TR" sz="2800" b="1" dirty="0">
                <a:latin typeface="Times New Roman" pitchFamily="18" charset="0"/>
                <a:cs typeface="Times New Roman" pitchFamily="18" charset="0"/>
              </a:rPr>
              <a:t> ile mali karar ve işlemlerin onaylanması, </a:t>
            </a:r>
            <a:r>
              <a:rPr lang="tr-TR" altLang="tr-TR" sz="2800" b="1" dirty="0">
                <a:solidFill>
                  <a:schemeClr val="hlink"/>
                </a:solidFill>
                <a:latin typeface="Times New Roman" pitchFamily="18" charset="0"/>
                <a:cs typeface="Times New Roman" pitchFamily="18" charset="0"/>
              </a:rPr>
              <a:t>uygulanması,</a:t>
            </a:r>
            <a:r>
              <a:rPr lang="tr-TR" altLang="tr-TR" sz="2800" b="1" dirty="0">
                <a:latin typeface="Times New Roman" pitchFamily="18" charset="0"/>
                <a:cs typeface="Times New Roman" pitchFamily="18" charset="0"/>
              </a:rPr>
              <a:t> kaydedilmesi ve </a:t>
            </a:r>
            <a:r>
              <a:rPr lang="tr-TR" altLang="tr-TR" sz="2800" b="1" dirty="0">
                <a:solidFill>
                  <a:schemeClr val="hlink"/>
                </a:solidFill>
                <a:latin typeface="Times New Roman" pitchFamily="18" charset="0"/>
                <a:cs typeface="Times New Roman" pitchFamily="18" charset="0"/>
              </a:rPr>
              <a:t>kontrol </a:t>
            </a:r>
            <a:r>
              <a:rPr lang="tr-TR" altLang="tr-TR" sz="2800" b="1" dirty="0">
                <a:latin typeface="Times New Roman" pitchFamily="18" charset="0"/>
                <a:cs typeface="Times New Roman" pitchFamily="18" charset="0"/>
              </a:rPr>
              <a:t>edilmesi görevleri personel arasında paylaştırılmalıdır.</a:t>
            </a:r>
          </a:p>
        </p:txBody>
      </p:sp>
      <p:sp>
        <p:nvSpPr>
          <p:cNvPr id="432131" name="Rectangle 3"/>
          <p:cNvSpPr>
            <a:spLocks noGrp="1" noChangeArrowheads="1"/>
          </p:cNvSpPr>
          <p:nvPr>
            <p:ph type="title"/>
          </p:nvPr>
        </p:nvSpPr>
        <p:spPr>
          <a:xfrm>
            <a:off x="179388" y="476250"/>
            <a:ext cx="8785225" cy="620713"/>
          </a:xfrm>
          <a:noFill/>
          <a:ln/>
        </p:spPr>
        <p:txBody>
          <a:bodyPr anchorCtr="0"/>
          <a:lstStyle/>
          <a:p>
            <a:r>
              <a:rPr lang="tr-TR" altLang="tr-TR" sz="3600" b="1" dirty="0">
                <a:solidFill>
                  <a:srgbClr val="33CC33"/>
                </a:solidFill>
                <a:latin typeface="Times New Roman" pitchFamily="18" charset="0"/>
                <a:cs typeface="Times New Roman" pitchFamily="18" charset="0"/>
              </a:rPr>
              <a:t>3.Kontrol Faaliyetleri Standartları</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fld id="{311DCCF0-4C92-4208-8DD4-099D9BDC9FB3}" type="datetime1">
              <a:rPr lang="tr-TR" altLang="tr-TR"/>
              <a:pPr/>
              <a:t>3.10.2024</a:t>
            </a:fld>
            <a:endParaRPr lang="tr-TR" altLang="tr-TR"/>
          </a:p>
        </p:txBody>
      </p:sp>
      <p:sp>
        <p:nvSpPr>
          <p:cNvPr id="5" name="Slide Number Placeholder 6"/>
          <p:cNvSpPr>
            <a:spLocks noGrp="1"/>
          </p:cNvSpPr>
          <p:nvPr>
            <p:ph type="sldNum" sz="quarter" idx="12"/>
          </p:nvPr>
        </p:nvSpPr>
        <p:spPr/>
        <p:txBody>
          <a:bodyPr/>
          <a:lstStyle/>
          <a:p>
            <a:fld id="{BE88AF6C-1111-4A29-9FA6-C42DF0EB6515}" type="slidenum">
              <a:rPr lang="tr-TR" altLang="tr-TR"/>
              <a:pPr/>
              <a:t>49</a:t>
            </a:fld>
            <a:endParaRPr lang="tr-TR" altLang="tr-TR" dirty="0"/>
          </a:p>
        </p:txBody>
      </p:sp>
      <p:sp>
        <p:nvSpPr>
          <p:cNvPr id="433154" name="Rectangle 2"/>
          <p:cNvSpPr>
            <a:spLocks noGrp="1" noChangeArrowheads="1"/>
          </p:cNvSpPr>
          <p:nvPr>
            <p:ph type="title"/>
          </p:nvPr>
        </p:nvSpPr>
        <p:spPr>
          <a:xfrm>
            <a:off x="395288" y="432023"/>
            <a:ext cx="8229600" cy="620713"/>
          </a:xfrm>
          <a:noFill/>
          <a:ln/>
        </p:spPr>
        <p:txBody>
          <a:bodyPr anchorCtr="0"/>
          <a:lstStyle/>
          <a:p>
            <a:r>
              <a:rPr lang="tr-TR" altLang="tr-TR" sz="3600" b="1" dirty="0">
                <a:solidFill>
                  <a:srgbClr val="33CC33"/>
                </a:solidFill>
                <a:latin typeface="Times New Roman" pitchFamily="18" charset="0"/>
                <a:cs typeface="Times New Roman" pitchFamily="18" charset="0"/>
              </a:rPr>
              <a:t>3.Kontrol Faaliyetleri Standartları</a:t>
            </a:r>
          </a:p>
        </p:txBody>
      </p:sp>
      <p:sp>
        <p:nvSpPr>
          <p:cNvPr id="433155" name="Rectangle 3"/>
          <p:cNvSpPr>
            <a:spLocks noGrp="1" noChangeArrowheads="1"/>
          </p:cNvSpPr>
          <p:nvPr>
            <p:ph type="body" sz="half" idx="1"/>
          </p:nvPr>
        </p:nvSpPr>
        <p:spPr>
          <a:xfrm>
            <a:off x="323528" y="1413247"/>
            <a:ext cx="8424936" cy="4536033"/>
          </a:xfrm>
          <a:noFill/>
          <a:ln/>
        </p:spPr>
        <p:txBody>
          <a:bodyPr/>
          <a:lstStyle/>
          <a:p>
            <a:r>
              <a:rPr lang="tr-TR" altLang="tr-TR" b="1" dirty="0">
                <a:solidFill>
                  <a:srgbClr val="33CC33"/>
                </a:solidFill>
                <a:latin typeface="Times New Roman" pitchFamily="18" charset="0"/>
                <a:cs typeface="Times New Roman" pitchFamily="18" charset="0"/>
              </a:rPr>
              <a:t>Standart: 10. Hiyerarşik kontroller</a:t>
            </a:r>
          </a:p>
          <a:p>
            <a:pPr algn="just">
              <a:buFont typeface="Wingdings" pitchFamily="2" charset="2"/>
              <a:buNone/>
            </a:pPr>
            <a:r>
              <a:rPr lang="tr-TR" altLang="tr-TR" sz="3600" b="1" dirty="0">
                <a:latin typeface="Times New Roman" pitchFamily="18" charset="0"/>
                <a:cs typeface="Times New Roman" pitchFamily="18" charset="0"/>
              </a:rPr>
              <a:t>	</a:t>
            </a:r>
            <a:r>
              <a:rPr lang="tr-TR" altLang="tr-TR" sz="2800" b="1" dirty="0">
                <a:latin typeface="Times New Roman" pitchFamily="18" charset="0"/>
                <a:cs typeface="Times New Roman" pitchFamily="18" charset="0"/>
              </a:rPr>
              <a:t>Yöneticiler, iş ve işlemlerin prosedürlere uygunluğunu sistemli bir şekilde kontrol etmelidir.</a:t>
            </a:r>
          </a:p>
          <a:p>
            <a:r>
              <a:rPr lang="tr-TR" altLang="tr-TR" b="1" dirty="0">
                <a:solidFill>
                  <a:srgbClr val="33CC33"/>
                </a:solidFill>
                <a:latin typeface="Times New Roman" pitchFamily="18" charset="0"/>
                <a:cs typeface="Times New Roman" pitchFamily="18" charset="0"/>
              </a:rPr>
              <a:t>Standart: 11. Faaliyetlerin sürekliliği</a:t>
            </a:r>
          </a:p>
          <a:p>
            <a:pPr algn="just">
              <a:buFont typeface="Wingdings" pitchFamily="2" charset="2"/>
              <a:buNone/>
            </a:pPr>
            <a:r>
              <a:rPr lang="tr-TR" altLang="tr-TR" sz="3600" b="1" dirty="0">
                <a:latin typeface="Times New Roman" pitchFamily="18" charset="0"/>
                <a:cs typeface="Times New Roman" pitchFamily="18" charset="0"/>
              </a:rPr>
              <a:t>	</a:t>
            </a:r>
            <a:r>
              <a:rPr lang="tr-TR" altLang="tr-TR" sz="2800" b="1" dirty="0">
                <a:latin typeface="Times New Roman" pitchFamily="18" charset="0"/>
                <a:cs typeface="Times New Roman" pitchFamily="18" charset="0"/>
              </a:rPr>
              <a:t>İdareler, faaliyetlerin sürekliliğini sağlamaya yönelik gerekli önlemleri almalıdır. Gerekli olan personel ihtiyacının temin edilmesi gerekir.</a:t>
            </a:r>
          </a:p>
          <a:p>
            <a:pPr>
              <a:buFont typeface="Wingdings" pitchFamily="2" charset="2"/>
              <a:buNone/>
            </a:pPr>
            <a:endParaRPr lang="tr-TR" altLang="tr-TR" sz="36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C5318D1-7833-437B-8364-996556DA8186}"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DDAFFD1A-DE10-403B-B734-D69E00B7EF52}" type="slidenum">
              <a:rPr lang="tr-TR" altLang="tr-TR"/>
              <a:pPr/>
              <a:t>5</a:t>
            </a:fld>
            <a:endParaRPr lang="tr-TR" altLang="tr-TR"/>
          </a:p>
        </p:txBody>
      </p:sp>
      <p:sp>
        <p:nvSpPr>
          <p:cNvPr id="132098" name="Rectangle 2"/>
          <p:cNvSpPr>
            <a:spLocks noGrp="1" noChangeArrowheads="1"/>
          </p:cNvSpPr>
          <p:nvPr>
            <p:ph type="title"/>
          </p:nvPr>
        </p:nvSpPr>
        <p:spPr>
          <a:xfrm>
            <a:off x="468313" y="0"/>
            <a:ext cx="8229600" cy="692150"/>
          </a:xfrm>
        </p:spPr>
        <p:txBody>
          <a:bodyPr/>
          <a:lstStyle/>
          <a:p>
            <a:r>
              <a:rPr lang="tr-TR" altLang="tr-TR" sz="3200" b="1" dirty="0">
                <a:solidFill>
                  <a:srgbClr val="00CC00"/>
                </a:solidFill>
                <a:latin typeface="Times New Roman" pitchFamily="18" charset="0"/>
              </a:rPr>
              <a:t>NEDEN KAMU İÇ KONTROL SİSTEMİ</a:t>
            </a:r>
          </a:p>
        </p:txBody>
      </p:sp>
      <p:sp>
        <p:nvSpPr>
          <p:cNvPr id="132099" name="Rectangle 3"/>
          <p:cNvSpPr>
            <a:spLocks noGrp="1" noChangeArrowheads="1"/>
          </p:cNvSpPr>
          <p:nvPr>
            <p:ph type="body" idx="1"/>
          </p:nvPr>
        </p:nvSpPr>
        <p:spPr>
          <a:xfrm>
            <a:off x="395536" y="765175"/>
            <a:ext cx="8352928" cy="6092825"/>
          </a:xfrm>
        </p:spPr>
        <p:txBody>
          <a:bodyPr/>
          <a:lstStyle/>
          <a:p>
            <a:pPr algn="just"/>
            <a:r>
              <a:rPr lang="tr-TR" altLang="tr-TR" sz="2800" b="1" dirty="0">
                <a:latin typeface="Times New Roman" pitchFamily="18" charset="0"/>
              </a:rPr>
              <a:t>Çağdaş Yönetim; </a:t>
            </a:r>
            <a:r>
              <a:rPr lang="tr-TR" altLang="tr-TR" sz="2800" b="1" dirty="0">
                <a:solidFill>
                  <a:srgbClr val="00CC00"/>
                </a:solidFill>
                <a:latin typeface="Times New Roman" pitchFamily="18" charset="0"/>
              </a:rPr>
              <a:t>yönetim</a:t>
            </a:r>
            <a:r>
              <a:rPr lang="tr-TR" altLang="tr-TR" sz="2800" b="1" dirty="0">
                <a:latin typeface="Times New Roman" pitchFamily="18" charset="0"/>
              </a:rPr>
              <a:t> kavramı yerine </a:t>
            </a:r>
            <a:r>
              <a:rPr lang="tr-TR" altLang="tr-TR" sz="2800" b="1" dirty="0">
                <a:solidFill>
                  <a:srgbClr val="00CC00"/>
                </a:solidFill>
                <a:latin typeface="Times New Roman" pitchFamily="18" charset="0"/>
              </a:rPr>
              <a:t>iyi </a:t>
            </a:r>
            <a:r>
              <a:rPr lang="tr-TR" altLang="tr-TR" sz="2800" b="1" dirty="0">
                <a:solidFill>
                  <a:srgbClr val="33CC33"/>
                </a:solidFill>
                <a:latin typeface="Times New Roman" pitchFamily="18" charset="0"/>
              </a:rPr>
              <a:t>yönetişim</a:t>
            </a:r>
            <a:r>
              <a:rPr lang="tr-TR" altLang="tr-TR" sz="2800" b="1" dirty="0">
                <a:latin typeface="Times New Roman" pitchFamily="18" charset="0"/>
              </a:rPr>
              <a:t> kavramı ile açıklanmaktadır</a:t>
            </a:r>
            <a:r>
              <a:rPr lang="tr-TR" altLang="tr-TR" sz="2800" dirty="0">
                <a:latin typeface="Times New Roman" pitchFamily="18" charset="0"/>
              </a:rPr>
              <a:t>.</a:t>
            </a:r>
          </a:p>
          <a:p>
            <a:pPr lvl="4"/>
            <a:r>
              <a:rPr lang="tr-TR" altLang="tr-TR" sz="3200" b="1" dirty="0">
                <a:solidFill>
                  <a:srgbClr val="00CC00"/>
                </a:solidFill>
                <a:latin typeface="Times New Roman" pitchFamily="18" charset="0"/>
              </a:rPr>
              <a:t>YÖNETİŞİM  </a:t>
            </a:r>
          </a:p>
          <a:p>
            <a:pPr algn="just"/>
            <a:r>
              <a:rPr lang="tr-TR" altLang="tr-TR" sz="2800" b="1" dirty="0">
                <a:latin typeface="Times New Roman" pitchFamily="18" charset="0"/>
              </a:rPr>
              <a:t>Vatandaşların çıkarının birleştirildiği, farklılıklar arasında orta yolun, hak ve sorumlulukların hayata geçirildiği süreç ve kurumları kapsamaktadır.</a:t>
            </a:r>
            <a:r>
              <a:rPr lang="tr-TR" altLang="tr-TR" b="1" dirty="0">
                <a:latin typeface="Times New Roman" pitchFamily="18" charset="0"/>
              </a:rPr>
              <a:t> </a:t>
            </a:r>
          </a:p>
          <a:p>
            <a:pPr lvl="4"/>
            <a:r>
              <a:rPr lang="tr-TR" altLang="tr-TR" sz="3200" b="1" dirty="0">
                <a:solidFill>
                  <a:srgbClr val="33CC33"/>
                </a:solidFill>
                <a:latin typeface="Times New Roman" pitchFamily="18" charset="0"/>
              </a:rPr>
              <a:t>İLKELERİ </a:t>
            </a:r>
          </a:p>
          <a:p>
            <a:pPr algn="just"/>
            <a:r>
              <a:rPr lang="tr-TR" altLang="tr-TR" sz="2800" b="1" dirty="0">
                <a:latin typeface="Times New Roman" pitchFamily="18" charset="0"/>
              </a:rPr>
              <a:t>Şeffaflık, kamu kaynaklarının etkili kullanımı, katılım, dürüstlük ve hesap verme sorumluluğudur.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B753213-C65F-454C-BAFD-B93C3D3FA493}"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6749BE0E-552F-4D7C-A4A3-96292AD063E9}" type="slidenum">
              <a:rPr lang="tr-TR" altLang="tr-TR"/>
              <a:pPr/>
              <a:t>50</a:t>
            </a:fld>
            <a:endParaRPr lang="tr-TR" altLang="tr-TR"/>
          </a:p>
        </p:txBody>
      </p:sp>
      <p:sp>
        <p:nvSpPr>
          <p:cNvPr id="434178" name="Rectangle 2"/>
          <p:cNvSpPr>
            <a:spLocks noGrp="1" noChangeArrowheads="1"/>
          </p:cNvSpPr>
          <p:nvPr>
            <p:ph type="body" idx="1"/>
          </p:nvPr>
        </p:nvSpPr>
        <p:spPr>
          <a:xfrm>
            <a:off x="467544" y="765175"/>
            <a:ext cx="8352928" cy="5903913"/>
          </a:xfrm>
          <a:noFill/>
          <a:ln/>
        </p:spPr>
        <p:txBody>
          <a:bodyPr/>
          <a:lstStyle/>
          <a:p>
            <a:pPr>
              <a:lnSpc>
                <a:spcPct val="90000"/>
              </a:lnSpc>
            </a:pPr>
            <a:r>
              <a:rPr lang="tr-TR" altLang="tr-TR" sz="3000" b="1" dirty="0">
                <a:solidFill>
                  <a:srgbClr val="33CC33"/>
                </a:solidFill>
                <a:latin typeface="Times New Roman" pitchFamily="18" charset="0"/>
                <a:cs typeface="Times New Roman" pitchFamily="18" charset="0"/>
              </a:rPr>
              <a:t>Standart: 12. Bilgi sistemleri kontroller</a:t>
            </a:r>
          </a:p>
          <a:p>
            <a:pPr algn="just">
              <a:lnSpc>
                <a:spcPct val="90000"/>
              </a:lnSpc>
            </a:pPr>
            <a:r>
              <a:rPr lang="tr-TR" altLang="tr-TR" sz="2800" b="1" dirty="0">
                <a:latin typeface="Times New Roman" pitchFamily="18" charset="0"/>
                <a:cs typeface="Times New Roman" pitchFamily="18" charset="0"/>
              </a:rPr>
              <a:t>İdareler, bilgi sistemlerinin sürekliliğini ve güvenilirliğini sağlamak için gerekli kontrol mekanizmaları geliştirmelidir.</a:t>
            </a:r>
          </a:p>
          <a:p>
            <a:pPr>
              <a:lnSpc>
                <a:spcPct val="90000"/>
              </a:lnSpc>
              <a:buFont typeface="Wingdings" pitchFamily="2" charset="2"/>
              <a:buNone/>
            </a:pPr>
            <a:r>
              <a:rPr lang="tr-TR" altLang="tr-TR" sz="2800" b="1" dirty="0">
                <a:solidFill>
                  <a:srgbClr val="33CC33"/>
                </a:solidFill>
                <a:latin typeface="Times New Roman" pitchFamily="18" charset="0"/>
              </a:rPr>
              <a:t>Bilgi;</a:t>
            </a:r>
          </a:p>
          <a:p>
            <a:pPr algn="just">
              <a:lnSpc>
                <a:spcPct val="90000"/>
              </a:lnSpc>
            </a:pPr>
            <a:r>
              <a:rPr lang="tr-TR" altLang="tr-TR" sz="2800" b="1" dirty="0">
                <a:latin typeface="Times New Roman" pitchFamily="18" charset="0"/>
              </a:rPr>
              <a:t>Çalışanların görev ve sorumluluklarını yerine getirebilmesi,</a:t>
            </a:r>
          </a:p>
          <a:p>
            <a:pPr algn="just">
              <a:lnSpc>
                <a:spcPct val="90000"/>
              </a:lnSpc>
            </a:pPr>
            <a:r>
              <a:rPr lang="tr-TR" altLang="tr-TR" sz="2800" b="1" dirty="0">
                <a:latin typeface="Times New Roman" pitchFamily="18" charset="0"/>
              </a:rPr>
              <a:t>Sağlıklı karar alınabilmesi, </a:t>
            </a:r>
          </a:p>
          <a:p>
            <a:pPr algn="just">
              <a:lnSpc>
                <a:spcPct val="90000"/>
              </a:lnSpc>
            </a:pPr>
            <a:r>
              <a:rPr lang="tr-TR" altLang="tr-TR" sz="2800" b="1" dirty="0">
                <a:latin typeface="Times New Roman" pitchFamily="18" charset="0"/>
              </a:rPr>
              <a:t>Şeffaf ve hesap verebilir bir şekilde raporlama yapılabilmesi, </a:t>
            </a:r>
          </a:p>
          <a:p>
            <a:pPr algn="just">
              <a:lnSpc>
                <a:spcPct val="90000"/>
              </a:lnSpc>
            </a:pPr>
            <a:r>
              <a:rPr lang="tr-TR" altLang="tr-TR" sz="2800" b="1" dirty="0">
                <a:latin typeface="Times New Roman" pitchFamily="18" charset="0"/>
              </a:rPr>
              <a:t>Amaçların gerçekleşme performansının takip edilebilmesi</a:t>
            </a:r>
          </a:p>
          <a:p>
            <a:pPr algn="just">
              <a:lnSpc>
                <a:spcPct val="90000"/>
              </a:lnSpc>
            </a:pPr>
            <a:r>
              <a:rPr lang="tr-TR" altLang="tr-TR" sz="2800" b="1" dirty="0">
                <a:latin typeface="Times New Roman" pitchFamily="18" charset="0"/>
              </a:rPr>
              <a:t>Risklerin yönetilebilmesi için gereklidir.</a:t>
            </a:r>
          </a:p>
          <a:p>
            <a:pPr>
              <a:lnSpc>
                <a:spcPct val="90000"/>
              </a:lnSpc>
              <a:buFont typeface="Wingdings" pitchFamily="2" charset="2"/>
              <a:buNone/>
            </a:pPr>
            <a:endParaRPr lang="tr-TR" altLang="tr-TR" sz="2400" b="1" dirty="0">
              <a:latin typeface="Times New Roman" pitchFamily="18" charset="0"/>
              <a:cs typeface="Times New Roman" pitchFamily="18" charset="0"/>
            </a:endParaRPr>
          </a:p>
        </p:txBody>
      </p:sp>
      <p:sp>
        <p:nvSpPr>
          <p:cNvPr id="434179" name="Rectangle 3"/>
          <p:cNvSpPr>
            <a:spLocks noGrp="1" noChangeArrowheads="1"/>
          </p:cNvSpPr>
          <p:nvPr>
            <p:ph type="title"/>
          </p:nvPr>
        </p:nvSpPr>
        <p:spPr>
          <a:xfrm>
            <a:off x="395288" y="116632"/>
            <a:ext cx="8229600" cy="648072"/>
          </a:xfrm>
          <a:noFill/>
          <a:ln/>
        </p:spPr>
        <p:txBody>
          <a:bodyPr anchorCtr="0"/>
          <a:lstStyle/>
          <a:p>
            <a:r>
              <a:rPr lang="tr-TR" altLang="tr-TR" sz="3200" b="1" dirty="0">
                <a:solidFill>
                  <a:srgbClr val="00CC00"/>
                </a:solidFill>
                <a:latin typeface="Times New Roman" pitchFamily="18" charset="0"/>
                <a:cs typeface="Times New Roman" pitchFamily="18" charset="0"/>
              </a:rPr>
              <a:t>3.Kontrol Faaliyetleri Standartları</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B166475-DA53-46E9-A801-E759B7305940}" type="datetime1">
              <a:rPr lang="tr-TR" altLang="tr-TR"/>
              <a:pPr/>
              <a:t>3.10.2024</a:t>
            </a:fld>
            <a:endParaRPr lang="tr-TR" altLang="tr-TR"/>
          </a:p>
        </p:txBody>
      </p:sp>
      <p:sp>
        <p:nvSpPr>
          <p:cNvPr id="6" name="Slide Number Placeholder 6"/>
          <p:cNvSpPr>
            <a:spLocks noGrp="1"/>
          </p:cNvSpPr>
          <p:nvPr>
            <p:ph type="sldNum" sz="quarter" idx="12"/>
          </p:nvPr>
        </p:nvSpPr>
        <p:spPr/>
        <p:txBody>
          <a:bodyPr/>
          <a:lstStyle/>
          <a:p>
            <a:fld id="{7293D65D-FA40-4B9E-BEAD-3FE5EDA88A7B}" type="slidenum">
              <a:rPr lang="tr-TR" altLang="tr-TR"/>
              <a:pPr/>
              <a:t>51</a:t>
            </a:fld>
            <a:endParaRPr lang="tr-TR" altLang="tr-TR"/>
          </a:p>
        </p:txBody>
      </p:sp>
      <p:sp>
        <p:nvSpPr>
          <p:cNvPr id="435202" name="Rectangle 2"/>
          <p:cNvSpPr>
            <a:spLocks noGrp="1" noChangeArrowheads="1"/>
          </p:cNvSpPr>
          <p:nvPr>
            <p:ph type="title"/>
          </p:nvPr>
        </p:nvSpPr>
        <p:spPr>
          <a:xfrm>
            <a:off x="457200" y="0"/>
            <a:ext cx="8229600" cy="692150"/>
          </a:xfrm>
          <a:noFill/>
          <a:ln/>
        </p:spPr>
        <p:txBody>
          <a:bodyPr anchorCtr="0"/>
          <a:lstStyle/>
          <a:p>
            <a:r>
              <a:rPr lang="tr-TR" altLang="tr-TR" sz="3600" b="1" dirty="0">
                <a:solidFill>
                  <a:srgbClr val="33CC33"/>
                </a:solidFill>
                <a:latin typeface="Times New Roman" pitchFamily="18" charset="0"/>
                <a:cs typeface="Times New Roman" pitchFamily="18" charset="0"/>
              </a:rPr>
              <a:t>4.Bilgi ve İletişim Standartları</a:t>
            </a:r>
          </a:p>
        </p:txBody>
      </p:sp>
      <p:sp>
        <p:nvSpPr>
          <p:cNvPr id="435203" name="Rectangle 3"/>
          <p:cNvSpPr>
            <a:spLocks noGrp="1" noChangeArrowheads="1"/>
          </p:cNvSpPr>
          <p:nvPr>
            <p:ph type="body" sz="half" idx="1"/>
          </p:nvPr>
        </p:nvSpPr>
        <p:spPr>
          <a:xfrm>
            <a:off x="0" y="692150"/>
            <a:ext cx="9144000" cy="5977210"/>
          </a:xfrm>
          <a:noFill/>
          <a:ln/>
        </p:spPr>
        <p:txBody>
          <a:bodyPr/>
          <a:lstStyle/>
          <a:p>
            <a:pPr algn="just"/>
            <a:r>
              <a:rPr lang="tr-TR" altLang="tr-TR" sz="2800" b="1" dirty="0">
                <a:latin typeface="Times New Roman" pitchFamily="18" charset="0"/>
              </a:rPr>
              <a:t>Bilgi ve iletişim, gerekli bilginin ihtiyaç duyan kişi, personel ve yöneticiye belirli bir formatta ve ilgililerin iç kontrol ve diğer sorumluluklarını yerine getirmelerine imkan verecek bir zaman dilimi içinde iletilmesini sağlayacak bilgi, iletişim ve kayıt sistemini kapsar.</a:t>
            </a:r>
          </a:p>
          <a:p>
            <a:pPr algn="just"/>
            <a:r>
              <a:rPr lang="tr-TR" altLang="tr-TR" b="1" dirty="0">
                <a:solidFill>
                  <a:srgbClr val="33CC33"/>
                </a:solidFill>
                <a:latin typeface="Times New Roman" pitchFamily="18" charset="0"/>
                <a:cs typeface="Times New Roman" pitchFamily="18" charset="0"/>
              </a:rPr>
              <a:t>Standart: 13. Bilgi ve iletişim </a:t>
            </a:r>
          </a:p>
          <a:p>
            <a:pPr algn="just">
              <a:buFont typeface="Wingdings" pitchFamily="2" charset="2"/>
              <a:buNone/>
            </a:pPr>
            <a:r>
              <a:rPr lang="tr-TR" altLang="tr-TR" sz="2800" b="1" dirty="0">
                <a:latin typeface="Times New Roman" pitchFamily="18" charset="0"/>
              </a:rPr>
              <a:t>	</a:t>
            </a:r>
            <a:r>
              <a:rPr lang="tr-TR" altLang="tr-TR" b="1" dirty="0">
                <a:latin typeface="Times New Roman" pitchFamily="18" charset="0"/>
              </a:rPr>
              <a:t>İdareler, birimlerinin ve çalışanlarının performansının izlenebilmesi, karar alma süreçlerinin sağlıklı bir şekilde işleyebilmesi ve hizmet sunumunda etkinlik ve memnuniyetin sağlanması amacıyla uygun bir bilgi ve iletişim sistemine sahip olmalıdır.</a:t>
            </a:r>
          </a:p>
        </p:txBody>
      </p:sp>
      <p:pic>
        <p:nvPicPr>
          <p:cNvPr id="435204" name="Picture 5" descr="bs00580_"/>
          <p:cNvPicPr preferRelativeResize="0">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8100392" y="2636912"/>
            <a:ext cx="727075" cy="9064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33F7948-C69B-46BE-91D6-E218A82CD6A2}"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7AB273E9-1ECF-4326-A76F-7864D1E2C20D}" type="slidenum">
              <a:rPr lang="tr-TR" altLang="tr-TR"/>
              <a:pPr/>
              <a:t>52</a:t>
            </a:fld>
            <a:endParaRPr lang="tr-TR" altLang="tr-TR"/>
          </a:p>
        </p:txBody>
      </p:sp>
      <p:sp>
        <p:nvSpPr>
          <p:cNvPr id="436226" name="Rectangle 2"/>
          <p:cNvSpPr>
            <a:spLocks noGrp="1" noChangeArrowheads="1"/>
          </p:cNvSpPr>
          <p:nvPr>
            <p:ph type="body" idx="1"/>
          </p:nvPr>
        </p:nvSpPr>
        <p:spPr>
          <a:xfrm>
            <a:off x="323528" y="1052761"/>
            <a:ext cx="8496944" cy="4968527"/>
          </a:xfrm>
          <a:noFill/>
          <a:ln/>
        </p:spPr>
        <p:txBody>
          <a:bodyPr/>
          <a:lstStyle/>
          <a:p>
            <a:pPr marL="609600" indent="-609600"/>
            <a:r>
              <a:rPr lang="tr-TR" altLang="tr-TR" b="1" dirty="0">
                <a:solidFill>
                  <a:srgbClr val="33CC33"/>
                </a:solidFill>
                <a:latin typeface="Times New Roman" pitchFamily="18" charset="0"/>
                <a:cs typeface="Times New Roman" pitchFamily="18" charset="0"/>
              </a:rPr>
              <a:t>Standart: 14. Raporlama	</a:t>
            </a:r>
          </a:p>
          <a:p>
            <a:pPr marL="990600" lvl="1" indent="-533400" algn="just">
              <a:buFont typeface="Wingdings" pitchFamily="2" charset="2"/>
              <a:buNone/>
            </a:pPr>
            <a:r>
              <a:rPr lang="tr-TR" altLang="tr-TR" b="1" dirty="0" smtClean="0">
                <a:latin typeface="Times New Roman" pitchFamily="18" charset="0"/>
                <a:cs typeface="Times New Roman" pitchFamily="18" charset="0"/>
              </a:rPr>
              <a:t>  İdarenin </a:t>
            </a:r>
            <a:r>
              <a:rPr lang="tr-TR" altLang="tr-TR" b="1" dirty="0">
                <a:latin typeface="Times New Roman" pitchFamily="18" charset="0"/>
                <a:cs typeface="Times New Roman" pitchFamily="18" charset="0"/>
              </a:rPr>
              <a:t>amaç, hedef, gösterge ve faaliyetleri </a:t>
            </a:r>
            <a:r>
              <a:rPr lang="tr-TR" altLang="tr-TR" b="1" dirty="0" smtClean="0">
                <a:latin typeface="Times New Roman" pitchFamily="18" charset="0"/>
                <a:cs typeface="Times New Roman" pitchFamily="18" charset="0"/>
              </a:rPr>
              <a:t>ile sonuçları</a:t>
            </a:r>
            <a:r>
              <a:rPr lang="tr-TR" altLang="tr-TR" b="1" dirty="0">
                <a:latin typeface="Times New Roman" pitchFamily="18" charset="0"/>
                <a:cs typeface="Times New Roman" pitchFamily="18" charset="0"/>
              </a:rPr>
              <a:t>, saydamlık ve hesap verebilirlik ilkeleri doğrultusunda raporlanmalıdır.</a:t>
            </a:r>
          </a:p>
          <a:p>
            <a:pPr marL="609600" indent="-609600"/>
            <a:r>
              <a:rPr lang="tr-TR" altLang="tr-TR" b="1" dirty="0">
                <a:solidFill>
                  <a:srgbClr val="33CC33"/>
                </a:solidFill>
                <a:latin typeface="Times New Roman" pitchFamily="18" charset="0"/>
                <a:cs typeface="Times New Roman" pitchFamily="18" charset="0"/>
              </a:rPr>
              <a:t>Standart: 15. Kayıt ve dosyalama sistemi</a:t>
            </a:r>
          </a:p>
          <a:p>
            <a:pPr marL="609600" indent="-609600" algn="just">
              <a:buFont typeface="Wingdings" pitchFamily="2" charset="2"/>
              <a:buNone/>
            </a:pPr>
            <a:r>
              <a:rPr lang="tr-TR" altLang="tr-TR" b="1" dirty="0">
                <a:latin typeface="Times New Roman" pitchFamily="18" charset="0"/>
                <a:cs typeface="Times New Roman" pitchFamily="18" charset="0"/>
              </a:rPr>
              <a:t>	</a:t>
            </a:r>
            <a:r>
              <a:rPr lang="tr-TR" altLang="tr-TR" sz="2800" b="1" dirty="0" smtClean="0">
                <a:latin typeface="Times New Roman" pitchFamily="18" charset="0"/>
                <a:cs typeface="Times New Roman" pitchFamily="18" charset="0"/>
              </a:rPr>
              <a:t>İdareler</a:t>
            </a:r>
            <a:r>
              <a:rPr lang="tr-TR" altLang="tr-TR" sz="2800" b="1" dirty="0">
                <a:latin typeface="Times New Roman" pitchFamily="18" charset="0"/>
                <a:cs typeface="Times New Roman" pitchFamily="18" charset="0"/>
              </a:rPr>
              <a:t>, gelen ve giden her türlü evrak dahil iş ve işlemlerin kaydedildiği, sınıflandırıldığı ve dosyalandığı kapsamlı ve güncel bir sisteme sahip olmalıdır.</a:t>
            </a:r>
          </a:p>
          <a:p>
            <a:pPr marL="609600" indent="-609600">
              <a:buFont typeface="Wingdings" pitchFamily="2" charset="2"/>
              <a:buNone/>
            </a:pPr>
            <a:endParaRPr lang="tr-TR" altLang="tr-TR" b="1" dirty="0">
              <a:latin typeface="Times New Roman" pitchFamily="18" charset="0"/>
              <a:cs typeface="Times New Roman" pitchFamily="18" charset="0"/>
            </a:endParaRPr>
          </a:p>
        </p:txBody>
      </p:sp>
      <p:sp>
        <p:nvSpPr>
          <p:cNvPr id="436227" name="Rectangle 3"/>
          <p:cNvSpPr>
            <a:spLocks noGrp="1" noChangeArrowheads="1"/>
          </p:cNvSpPr>
          <p:nvPr>
            <p:ph type="title"/>
          </p:nvPr>
        </p:nvSpPr>
        <p:spPr>
          <a:xfrm>
            <a:off x="250825" y="215999"/>
            <a:ext cx="8229600" cy="620713"/>
          </a:xfrm>
          <a:noFill/>
          <a:ln/>
        </p:spPr>
        <p:txBody>
          <a:bodyPr anchorCtr="0"/>
          <a:lstStyle/>
          <a:p>
            <a:r>
              <a:rPr lang="tr-TR" altLang="tr-TR" sz="3600" b="1" dirty="0">
                <a:solidFill>
                  <a:srgbClr val="33CC33"/>
                </a:solidFill>
                <a:latin typeface="Times New Roman" pitchFamily="18" charset="0"/>
                <a:cs typeface="Times New Roman" pitchFamily="18" charset="0"/>
              </a:rPr>
              <a:t>4.Bilgi ve İletişim Standartları</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147232C-E948-4F2C-B178-A779D1C10A6C}"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77E70D74-30B8-4B75-B72D-4D4ED7F574DB}" type="slidenum">
              <a:rPr lang="tr-TR" altLang="tr-TR"/>
              <a:pPr/>
              <a:t>53</a:t>
            </a:fld>
            <a:endParaRPr lang="tr-TR" altLang="tr-TR"/>
          </a:p>
        </p:txBody>
      </p:sp>
      <p:sp>
        <p:nvSpPr>
          <p:cNvPr id="437250" name="Rectangle 2"/>
          <p:cNvSpPr>
            <a:spLocks noGrp="1" noChangeArrowheads="1"/>
          </p:cNvSpPr>
          <p:nvPr>
            <p:ph type="body" idx="1"/>
          </p:nvPr>
        </p:nvSpPr>
        <p:spPr>
          <a:xfrm>
            <a:off x="323528" y="936129"/>
            <a:ext cx="8496944" cy="6237287"/>
          </a:xfrm>
          <a:noFill/>
          <a:ln/>
        </p:spPr>
        <p:txBody>
          <a:bodyPr/>
          <a:lstStyle/>
          <a:p>
            <a:pPr marL="609600" indent="-609600" algn="just"/>
            <a:r>
              <a:rPr lang="tr-TR" altLang="tr-TR" b="1" dirty="0">
                <a:solidFill>
                  <a:srgbClr val="33CC33"/>
                </a:solidFill>
                <a:latin typeface="Times New Roman" pitchFamily="18" charset="0"/>
                <a:cs typeface="Times New Roman" pitchFamily="18" charset="0"/>
              </a:rPr>
              <a:t>Standart: 16. Hata, usulsüzlük ve yolsuzlukların </a:t>
            </a:r>
            <a:r>
              <a:rPr lang="tr-TR" altLang="tr-TR" b="1" dirty="0" smtClean="0">
                <a:solidFill>
                  <a:srgbClr val="33CC33"/>
                </a:solidFill>
                <a:latin typeface="Times New Roman" pitchFamily="18" charset="0"/>
                <a:cs typeface="Times New Roman" pitchFamily="18" charset="0"/>
              </a:rPr>
              <a:t>bildirilmesi </a:t>
            </a:r>
            <a:r>
              <a:rPr lang="tr-TR" altLang="tr-TR" sz="2800" b="1" dirty="0" smtClean="0">
                <a:latin typeface="Times New Roman" pitchFamily="18" charset="0"/>
                <a:cs typeface="Times New Roman" pitchFamily="18" charset="0"/>
              </a:rPr>
              <a:t>İdareler</a:t>
            </a:r>
            <a:r>
              <a:rPr lang="tr-TR" altLang="tr-TR" sz="2800" b="1" dirty="0">
                <a:latin typeface="Times New Roman" pitchFamily="18" charset="0"/>
                <a:cs typeface="Times New Roman" pitchFamily="18" charset="0"/>
              </a:rPr>
              <a:t>, hata, usulsüzlük ve yolsuzlukların belirlenen bir düzen içinde bildirilmesini sağlayacak yöntemler oluşturmalıdır. </a:t>
            </a:r>
          </a:p>
          <a:p>
            <a:pPr marL="609600" indent="-609600" algn="just"/>
            <a:r>
              <a:rPr lang="tr-TR" altLang="tr-TR" b="1" dirty="0">
                <a:solidFill>
                  <a:srgbClr val="33CC33"/>
                </a:solidFill>
                <a:latin typeface="Times New Roman" pitchFamily="18" charset="0"/>
                <a:cs typeface="Times New Roman" pitchFamily="18" charset="0"/>
              </a:rPr>
              <a:t>Standart: 17. İç kontrolün </a:t>
            </a:r>
            <a:r>
              <a:rPr lang="tr-TR" altLang="tr-TR" b="1" dirty="0" smtClean="0">
                <a:solidFill>
                  <a:srgbClr val="33CC33"/>
                </a:solidFill>
                <a:latin typeface="Times New Roman" pitchFamily="18" charset="0"/>
                <a:cs typeface="Times New Roman" pitchFamily="18" charset="0"/>
              </a:rPr>
              <a:t>değerlendirilmesi </a:t>
            </a:r>
            <a:r>
              <a:rPr lang="tr-TR" altLang="tr-TR" sz="2800" b="1" dirty="0" smtClean="0">
                <a:latin typeface="Times New Roman" pitchFamily="18" charset="0"/>
                <a:cs typeface="Times New Roman" pitchFamily="18" charset="0"/>
              </a:rPr>
              <a:t>İdareler </a:t>
            </a:r>
            <a:r>
              <a:rPr lang="tr-TR" altLang="tr-TR" sz="2800" b="1" dirty="0">
                <a:latin typeface="Times New Roman" pitchFamily="18" charset="0"/>
                <a:cs typeface="Times New Roman" pitchFamily="18" charset="0"/>
              </a:rPr>
              <a:t>iç kontrol sistemini yılda en az bir kez değerlendirmelidir.</a:t>
            </a:r>
          </a:p>
          <a:p>
            <a:pPr marL="609600" indent="-609600" algn="just"/>
            <a:r>
              <a:rPr lang="tr-TR" altLang="tr-TR" b="1" dirty="0">
                <a:solidFill>
                  <a:srgbClr val="00CC00"/>
                </a:solidFill>
                <a:latin typeface="Times New Roman" pitchFamily="18" charset="0"/>
                <a:cs typeface="Times New Roman" pitchFamily="18" charset="0"/>
              </a:rPr>
              <a:t>Standart: 18. İç </a:t>
            </a:r>
            <a:r>
              <a:rPr lang="tr-TR" altLang="tr-TR" b="1" dirty="0" smtClean="0">
                <a:solidFill>
                  <a:srgbClr val="00CC00"/>
                </a:solidFill>
                <a:latin typeface="Times New Roman" pitchFamily="18" charset="0"/>
                <a:cs typeface="Times New Roman" pitchFamily="18" charset="0"/>
              </a:rPr>
              <a:t>denetim </a:t>
            </a:r>
            <a:r>
              <a:rPr lang="tr-TR" altLang="tr-TR" sz="2800" b="1" dirty="0" smtClean="0">
                <a:latin typeface="Times New Roman" pitchFamily="18" charset="0"/>
                <a:cs typeface="Times New Roman" pitchFamily="18" charset="0"/>
              </a:rPr>
              <a:t>İdareler </a:t>
            </a:r>
            <a:r>
              <a:rPr lang="tr-TR" altLang="tr-TR" sz="2800" b="1" dirty="0">
                <a:latin typeface="Times New Roman" pitchFamily="18" charset="0"/>
                <a:cs typeface="Times New Roman" pitchFamily="18" charset="0"/>
              </a:rPr>
              <a:t>fonksiyonel olarak bağımsız bir iç denetim faaliyetini sağlamalıdır. </a:t>
            </a:r>
          </a:p>
          <a:p>
            <a:pPr marL="609600" indent="-609600">
              <a:buFont typeface="Wingdings" pitchFamily="2" charset="2"/>
              <a:buNone/>
            </a:pPr>
            <a:endParaRPr lang="tr-TR" altLang="tr-TR" b="1" dirty="0">
              <a:latin typeface="Times New Roman" pitchFamily="18" charset="0"/>
              <a:cs typeface="Times New Roman" pitchFamily="18" charset="0"/>
            </a:endParaRPr>
          </a:p>
        </p:txBody>
      </p:sp>
      <p:sp>
        <p:nvSpPr>
          <p:cNvPr id="437251" name="Rectangle 3"/>
          <p:cNvSpPr>
            <a:spLocks noGrp="1" noChangeArrowheads="1"/>
          </p:cNvSpPr>
          <p:nvPr>
            <p:ph type="title"/>
          </p:nvPr>
        </p:nvSpPr>
        <p:spPr>
          <a:xfrm>
            <a:off x="683567" y="188640"/>
            <a:ext cx="7428557" cy="648072"/>
          </a:xfrm>
          <a:noFill/>
          <a:ln/>
        </p:spPr>
        <p:txBody>
          <a:bodyPr anchorCtr="0"/>
          <a:lstStyle/>
          <a:p>
            <a:r>
              <a:rPr lang="tr-TR" altLang="tr-TR" sz="3600" b="1" dirty="0">
                <a:solidFill>
                  <a:srgbClr val="00CC00"/>
                </a:solidFill>
                <a:latin typeface="Times New Roman" pitchFamily="18" charset="0"/>
                <a:cs typeface="Times New Roman" pitchFamily="18" charset="0"/>
              </a:rPr>
              <a:t>4.Bilgi ve İletişim Standartları</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ctr">
              <a:buNone/>
            </a:pPr>
            <a:endParaRPr lang="tr-TR" sz="4800" dirty="0" smtClean="0"/>
          </a:p>
          <a:p>
            <a:pPr marL="0" indent="0" algn="ctr">
              <a:buNone/>
            </a:pPr>
            <a:r>
              <a:rPr lang="tr-TR" sz="4800" dirty="0" smtClean="0">
                <a:solidFill>
                  <a:srgbClr val="00CC00"/>
                </a:solidFill>
              </a:rPr>
              <a:t>DİNLEDİĞİNİZ İÇİN TEŞEKKÜR EDERİZ</a:t>
            </a:r>
            <a:endParaRPr lang="tr-TR" sz="4800" dirty="0">
              <a:solidFill>
                <a:srgbClr val="00CC00"/>
              </a:solidFill>
            </a:endParaRPr>
          </a:p>
        </p:txBody>
      </p:sp>
      <p:sp>
        <p:nvSpPr>
          <p:cNvPr id="4" name="Veri Yer Tutucusu 3"/>
          <p:cNvSpPr>
            <a:spLocks noGrp="1"/>
          </p:cNvSpPr>
          <p:nvPr>
            <p:ph type="dt" sz="half" idx="10"/>
          </p:nvPr>
        </p:nvSpPr>
        <p:spPr/>
        <p:txBody>
          <a:bodyPr/>
          <a:lstStyle/>
          <a:p>
            <a:fld id="{DDB4D60D-1DAE-4F48-AC3D-463D90AF2787}" type="datetime1">
              <a:rPr lang="tr-TR" altLang="tr-TR" smtClean="0"/>
              <a:pPr/>
              <a:t>3.10.2024</a:t>
            </a:fld>
            <a:endParaRPr lang="tr-TR" altLang="tr-TR"/>
          </a:p>
        </p:txBody>
      </p:sp>
      <p:sp>
        <p:nvSpPr>
          <p:cNvPr id="5" name="Slayt Numarası Yer Tutucusu 4"/>
          <p:cNvSpPr>
            <a:spLocks noGrp="1"/>
          </p:cNvSpPr>
          <p:nvPr>
            <p:ph type="sldNum" sz="quarter" idx="12"/>
          </p:nvPr>
        </p:nvSpPr>
        <p:spPr/>
        <p:txBody>
          <a:bodyPr/>
          <a:lstStyle/>
          <a:p>
            <a:fld id="{D5029383-F8BE-423D-BEAD-6068831BAAE6}" type="slidenum">
              <a:rPr lang="tr-TR" altLang="tr-TR" smtClean="0"/>
              <a:pPr/>
              <a:t>54</a:t>
            </a:fld>
            <a:endParaRPr lang="tr-TR" altLang="tr-TR"/>
          </a:p>
        </p:txBody>
      </p:sp>
    </p:spTree>
    <p:extLst>
      <p:ext uri="{BB962C8B-B14F-4D97-AF65-F5344CB8AC3E}">
        <p14:creationId xmlns:p14="http://schemas.microsoft.com/office/powerpoint/2010/main" val="1135024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8206EBD-2A73-40D0-BF56-71F034E114A4}"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15E8AA5A-5082-48CE-A68C-193B7FAD77FB}" type="slidenum">
              <a:rPr lang="tr-TR" altLang="tr-TR"/>
              <a:pPr/>
              <a:t>6</a:t>
            </a:fld>
            <a:endParaRPr lang="tr-TR" altLang="tr-TR"/>
          </a:p>
        </p:txBody>
      </p:sp>
      <p:sp>
        <p:nvSpPr>
          <p:cNvPr id="133122" name="Rectangle 2"/>
          <p:cNvSpPr>
            <a:spLocks noGrp="1" noChangeArrowheads="1"/>
          </p:cNvSpPr>
          <p:nvPr>
            <p:ph type="title"/>
          </p:nvPr>
        </p:nvSpPr>
        <p:spPr>
          <a:xfrm>
            <a:off x="457200" y="0"/>
            <a:ext cx="8229600" cy="549275"/>
          </a:xfrm>
        </p:spPr>
        <p:txBody>
          <a:bodyPr/>
          <a:lstStyle/>
          <a:p>
            <a:r>
              <a:rPr lang="tr-TR" altLang="tr-TR" sz="3200" b="1" dirty="0">
                <a:solidFill>
                  <a:srgbClr val="00CC00"/>
                </a:solidFill>
                <a:latin typeface="Times New Roman" pitchFamily="18" charset="0"/>
              </a:rPr>
              <a:t>NEDEN KAMU İÇ KONTROL SİSTEMİ</a:t>
            </a:r>
          </a:p>
        </p:txBody>
      </p:sp>
      <p:sp>
        <p:nvSpPr>
          <p:cNvPr id="133123" name="Rectangle 3"/>
          <p:cNvSpPr>
            <a:spLocks noGrp="1" noChangeArrowheads="1"/>
          </p:cNvSpPr>
          <p:nvPr>
            <p:ph type="body" idx="1"/>
          </p:nvPr>
        </p:nvSpPr>
        <p:spPr>
          <a:xfrm>
            <a:off x="395536" y="620713"/>
            <a:ext cx="8424936" cy="6120655"/>
          </a:xfrm>
        </p:spPr>
        <p:txBody>
          <a:bodyPr/>
          <a:lstStyle/>
          <a:p>
            <a:pPr lvl="4">
              <a:lnSpc>
                <a:spcPct val="90000"/>
              </a:lnSpc>
            </a:pPr>
            <a:r>
              <a:rPr lang="tr-TR" altLang="tr-TR" sz="3600" b="1" dirty="0">
                <a:solidFill>
                  <a:srgbClr val="00CC00"/>
                </a:solidFill>
                <a:latin typeface="Times New Roman" pitchFamily="18" charset="0"/>
              </a:rPr>
              <a:t>Kamu Yönetimleri = değişim</a:t>
            </a:r>
            <a:r>
              <a:rPr lang="tr-TR" altLang="tr-TR" sz="3600" dirty="0">
                <a:solidFill>
                  <a:srgbClr val="33CC33"/>
                </a:solidFill>
                <a:latin typeface="Times New Roman" pitchFamily="18" charset="0"/>
              </a:rPr>
              <a:t> </a:t>
            </a:r>
          </a:p>
          <a:p>
            <a:pPr>
              <a:lnSpc>
                <a:spcPct val="90000"/>
              </a:lnSpc>
            </a:pPr>
            <a:r>
              <a:rPr lang="tr-TR" altLang="tr-TR" sz="2400" dirty="0">
                <a:latin typeface="Times New Roman" pitchFamily="18" charset="0"/>
              </a:rPr>
              <a:t>Daha fazla yetkilendirme ve sorumluluk üstlenme,</a:t>
            </a:r>
          </a:p>
          <a:p>
            <a:pPr>
              <a:lnSpc>
                <a:spcPct val="90000"/>
              </a:lnSpc>
            </a:pPr>
            <a:r>
              <a:rPr lang="tr-TR" altLang="tr-TR" sz="2400" dirty="0">
                <a:latin typeface="Times New Roman" pitchFamily="18" charset="0"/>
              </a:rPr>
              <a:t>Bürokratik kademelerin azaltılması,</a:t>
            </a:r>
          </a:p>
          <a:p>
            <a:pPr>
              <a:lnSpc>
                <a:spcPct val="90000"/>
              </a:lnSpc>
            </a:pPr>
            <a:r>
              <a:rPr lang="tr-TR" altLang="tr-TR" sz="2400" dirty="0">
                <a:latin typeface="Times New Roman" pitchFamily="18" charset="0"/>
              </a:rPr>
              <a:t>Katılımcı ve ekip çalışmasına dayanan </a:t>
            </a:r>
            <a:r>
              <a:rPr lang="tr-TR" altLang="tr-TR" sz="2400" dirty="0" smtClean="0">
                <a:latin typeface="Times New Roman" pitchFamily="18" charset="0"/>
              </a:rPr>
              <a:t>anlayış,</a:t>
            </a:r>
            <a:endParaRPr lang="tr-TR" altLang="tr-TR" sz="2400" dirty="0">
              <a:latin typeface="Times New Roman" pitchFamily="18" charset="0"/>
            </a:endParaRPr>
          </a:p>
          <a:p>
            <a:pPr>
              <a:lnSpc>
                <a:spcPct val="90000"/>
              </a:lnSpc>
            </a:pPr>
            <a:r>
              <a:rPr lang="tr-TR" altLang="tr-TR" sz="2400" dirty="0">
                <a:latin typeface="Times New Roman" pitchFamily="18" charset="0"/>
              </a:rPr>
              <a:t>Küçülme ve genel giderlerin kısılması,</a:t>
            </a:r>
          </a:p>
          <a:p>
            <a:pPr>
              <a:lnSpc>
                <a:spcPct val="90000"/>
              </a:lnSpc>
            </a:pPr>
            <a:r>
              <a:rPr lang="tr-TR" altLang="tr-TR" sz="2400" dirty="0" smtClean="0">
                <a:latin typeface="Times New Roman" pitchFamily="18" charset="0"/>
              </a:rPr>
              <a:t>Süreçlerin </a:t>
            </a:r>
            <a:r>
              <a:rPr lang="tr-TR" altLang="tr-TR" sz="2400" dirty="0">
                <a:latin typeface="Times New Roman" pitchFamily="18" charset="0"/>
              </a:rPr>
              <a:t>kolaylaştırılması,</a:t>
            </a:r>
          </a:p>
          <a:p>
            <a:pPr>
              <a:lnSpc>
                <a:spcPct val="90000"/>
              </a:lnSpc>
            </a:pPr>
            <a:r>
              <a:rPr lang="tr-TR" altLang="tr-TR" sz="2400" dirty="0">
                <a:latin typeface="Times New Roman" pitchFamily="18" charset="0"/>
              </a:rPr>
              <a:t>Değer oluşturmayan </a:t>
            </a:r>
            <a:r>
              <a:rPr lang="tr-TR" altLang="tr-TR" sz="2400" dirty="0" smtClean="0">
                <a:latin typeface="Times New Roman" pitchFamily="18" charset="0"/>
              </a:rPr>
              <a:t>faaliyetleri </a:t>
            </a:r>
            <a:r>
              <a:rPr lang="tr-TR" altLang="tr-TR" sz="2400" dirty="0">
                <a:latin typeface="Times New Roman" pitchFamily="18" charset="0"/>
              </a:rPr>
              <a:t>ortadan kaldırmak, </a:t>
            </a:r>
          </a:p>
          <a:p>
            <a:pPr>
              <a:lnSpc>
                <a:spcPct val="90000"/>
              </a:lnSpc>
            </a:pPr>
            <a:r>
              <a:rPr lang="tr-TR" altLang="tr-TR" sz="2400" dirty="0" smtClean="0">
                <a:latin typeface="Times New Roman" pitchFamily="18" charset="0"/>
              </a:rPr>
              <a:t>Sistemlerin </a:t>
            </a:r>
            <a:r>
              <a:rPr lang="tr-TR" altLang="tr-TR" sz="2400" dirty="0">
                <a:latin typeface="Times New Roman" pitchFamily="18" charset="0"/>
              </a:rPr>
              <a:t>ve </a:t>
            </a:r>
            <a:r>
              <a:rPr lang="tr-TR" altLang="tr-TR" sz="2400" dirty="0" smtClean="0">
                <a:latin typeface="Times New Roman" pitchFamily="18" charset="0"/>
              </a:rPr>
              <a:t>süreçlerin </a:t>
            </a:r>
            <a:r>
              <a:rPr lang="tr-TR" altLang="tr-TR" sz="2400" dirty="0">
                <a:latin typeface="Times New Roman" pitchFamily="18" charset="0"/>
              </a:rPr>
              <a:t>yeniden yapılandırılması ve kolaylaştırılması,</a:t>
            </a:r>
          </a:p>
          <a:p>
            <a:pPr>
              <a:lnSpc>
                <a:spcPct val="90000"/>
              </a:lnSpc>
            </a:pPr>
            <a:r>
              <a:rPr lang="tr-TR" altLang="tr-TR" sz="2400" dirty="0">
                <a:latin typeface="Times New Roman" pitchFamily="18" charset="0"/>
              </a:rPr>
              <a:t>Gereksiz </a:t>
            </a:r>
            <a:r>
              <a:rPr lang="tr-TR" altLang="tr-TR" sz="2400" dirty="0" smtClean="0">
                <a:latin typeface="Times New Roman" pitchFamily="18" charset="0"/>
              </a:rPr>
              <a:t>iş ve işlemlerin </a:t>
            </a:r>
            <a:r>
              <a:rPr lang="tr-TR" altLang="tr-TR" sz="2400" dirty="0">
                <a:latin typeface="Times New Roman" pitchFamily="18" charset="0"/>
              </a:rPr>
              <a:t>azaltılması, </a:t>
            </a:r>
          </a:p>
          <a:p>
            <a:pPr>
              <a:lnSpc>
                <a:spcPct val="90000"/>
              </a:lnSpc>
            </a:pPr>
            <a:r>
              <a:rPr lang="tr-TR" altLang="tr-TR" sz="2400" dirty="0">
                <a:latin typeface="Times New Roman" pitchFamily="18" charset="0"/>
              </a:rPr>
              <a:t>En iyi uygulama örneklerinin adapte edilmesi,</a:t>
            </a:r>
          </a:p>
          <a:p>
            <a:pPr>
              <a:lnSpc>
                <a:spcPct val="90000"/>
              </a:lnSpc>
            </a:pPr>
            <a:r>
              <a:rPr lang="tr-TR" altLang="tr-TR" sz="2400" dirty="0">
                <a:latin typeface="Times New Roman" pitchFamily="18" charset="0"/>
              </a:rPr>
              <a:t>Geleneksel denetim süreçlerinin yeniden dizayn edilmesi gibi  </a:t>
            </a:r>
          </a:p>
          <a:p>
            <a:pPr>
              <a:lnSpc>
                <a:spcPct val="90000"/>
              </a:lnSpc>
              <a:buFont typeface="Wingdings" pitchFamily="2" charset="2"/>
              <a:buNone/>
            </a:pPr>
            <a:r>
              <a:rPr lang="tr-TR" altLang="tr-TR" dirty="0" smtClean="0">
                <a:latin typeface="Times New Roman" pitchFamily="18" charset="0"/>
              </a:rPr>
              <a:t>    Evrensel </a:t>
            </a:r>
            <a:r>
              <a:rPr lang="tr-TR" altLang="tr-TR" dirty="0">
                <a:latin typeface="Times New Roman" pitchFamily="18" charset="0"/>
              </a:rPr>
              <a:t>değerler benimsenmeye </a:t>
            </a:r>
            <a:r>
              <a:rPr lang="tr-TR" altLang="tr-TR" dirty="0" smtClean="0">
                <a:latin typeface="Times New Roman" pitchFamily="18" charset="0"/>
              </a:rPr>
              <a:t>başlanmıştır</a:t>
            </a:r>
            <a:endParaRPr lang="tr-TR" altLang="tr-TR" dirty="0">
              <a:latin typeface="Times New Roman" pitchFamily="18" charset="0"/>
            </a:endParaRPr>
          </a:p>
          <a:p>
            <a:pPr algn="ctr">
              <a:lnSpc>
                <a:spcPct val="90000"/>
              </a:lnSpc>
              <a:buFont typeface="Wingdings" pitchFamily="2" charset="2"/>
              <a:buNone/>
            </a:pPr>
            <a:r>
              <a:rPr lang="tr-TR" altLang="tr-TR" dirty="0">
                <a:solidFill>
                  <a:srgbClr val="33CC33"/>
                </a:solidFill>
                <a:latin typeface="Times New Roman" pitchFamily="18" charset="0"/>
              </a:rPr>
              <a:t>=</a:t>
            </a:r>
            <a:r>
              <a:rPr lang="tr-TR" altLang="tr-TR" dirty="0">
                <a:latin typeface="Times New Roman" pitchFamily="18" charset="0"/>
              </a:rPr>
              <a:t> </a:t>
            </a:r>
            <a:r>
              <a:rPr lang="tr-TR" altLang="tr-TR" b="1" dirty="0">
                <a:solidFill>
                  <a:srgbClr val="33CC33"/>
                </a:solidFill>
                <a:latin typeface="Times New Roman" pitchFamily="18" charset="0"/>
              </a:rPr>
              <a:t>İÇ KOTROL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45A0FB6-38D2-4A21-AC14-EEA0454C240B}"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8DBD009D-F6F9-46F9-B20C-AD862A33693A}" type="slidenum">
              <a:rPr lang="tr-TR" altLang="tr-TR"/>
              <a:pPr/>
              <a:t>7</a:t>
            </a:fld>
            <a:endParaRPr lang="tr-TR" altLang="tr-TR"/>
          </a:p>
        </p:txBody>
      </p:sp>
      <p:sp>
        <p:nvSpPr>
          <p:cNvPr id="117762" name="Rectangle 2"/>
          <p:cNvSpPr>
            <a:spLocks noGrp="1" noChangeArrowheads="1"/>
          </p:cNvSpPr>
          <p:nvPr>
            <p:ph type="title"/>
          </p:nvPr>
        </p:nvSpPr>
        <p:spPr>
          <a:xfrm>
            <a:off x="395288" y="216446"/>
            <a:ext cx="8229600" cy="476250"/>
          </a:xfrm>
        </p:spPr>
        <p:txBody>
          <a:bodyPr/>
          <a:lstStyle/>
          <a:p>
            <a:r>
              <a:rPr lang="tr-TR" altLang="tr-TR" sz="3200" b="1" dirty="0">
                <a:solidFill>
                  <a:srgbClr val="00CC00"/>
                </a:solidFill>
                <a:latin typeface="Times New Roman" pitchFamily="18" charset="0"/>
              </a:rPr>
              <a:t>NEDEN KAMU İÇ KONTROL SİSTEMİ</a:t>
            </a:r>
          </a:p>
        </p:txBody>
      </p:sp>
      <p:sp>
        <p:nvSpPr>
          <p:cNvPr id="117763" name="Rectangle 3"/>
          <p:cNvSpPr>
            <a:spLocks noGrp="1" noChangeArrowheads="1"/>
          </p:cNvSpPr>
          <p:nvPr>
            <p:ph type="body" idx="1"/>
          </p:nvPr>
        </p:nvSpPr>
        <p:spPr>
          <a:xfrm>
            <a:off x="395536" y="980727"/>
            <a:ext cx="8291264" cy="5184577"/>
          </a:xfrm>
        </p:spPr>
        <p:txBody>
          <a:bodyPr/>
          <a:lstStyle/>
          <a:p>
            <a:pPr algn="just">
              <a:lnSpc>
                <a:spcPct val="80000"/>
              </a:lnSpc>
            </a:pPr>
            <a:r>
              <a:rPr lang="tr-TR" altLang="tr-TR" sz="3600" dirty="0">
                <a:latin typeface="Times New Roman" pitchFamily="18" charset="0"/>
              </a:rPr>
              <a:t>Kamu </a:t>
            </a:r>
            <a:r>
              <a:rPr lang="tr-TR" altLang="tr-TR" sz="3600" dirty="0" smtClean="0">
                <a:latin typeface="Times New Roman" pitchFamily="18" charset="0"/>
              </a:rPr>
              <a:t>yönetim </a:t>
            </a:r>
            <a:r>
              <a:rPr lang="tr-TR" altLang="tr-TR" sz="3600" dirty="0">
                <a:latin typeface="Times New Roman" pitchFamily="18" charset="0"/>
              </a:rPr>
              <a:t>anlayışında meydana gelen bu değişmeler,  yönetimin bir alt süreci olan denetimin de değişimini kaçınılmaz kılmıştır. </a:t>
            </a:r>
          </a:p>
          <a:p>
            <a:pPr marL="0" indent="0" algn="ctr">
              <a:lnSpc>
                <a:spcPct val="80000"/>
              </a:lnSpc>
              <a:buNone/>
            </a:pPr>
            <a:endParaRPr lang="tr-TR" altLang="tr-TR" sz="4400" b="1" dirty="0" smtClean="0">
              <a:solidFill>
                <a:srgbClr val="FF0000"/>
              </a:solidFill>
              <a:latin typeface="Times New Roman" pitchFamily="18" charset="0"/>
            </a:endParaRPr>
          </a:p>
          <a:p>
            <a:pPr algn="ctr">
              <a:lnSpc>
                <a:spcPct val="80000"/>
              </a:lnSpc>
            </a:pPr>
            <a:r>
              <a:rPr lang="tr-TR" altLang="tr-TR" sz="4400" b="1" dirty="0" smtClean="0">
                <a:solidFill>
                  <a:srgbClr val="FF0000"/>
                </a:solidFill>
                <a:latin typeface="Times New Roman" pitchFamily="18" charset="0"/>
              </a:rPr>
              <a:t>10.12.2003</a:t>
            </a:r>
            <a:r>
              <a:rPr lang="tr-TR" altLang="tr-TR" sz="4400" b="1" dirty="0" smtClean="0">
                <a:solidFill>
                  <a:srgbClr val="33CC33"/>
                </a:solidFill>
                <a:latin typeface="Times New Roman" pitchFamily="18" charset="0"/>
              </a:rPr>
              <a:t> </a:t>
            </a:r>
            <a:r>
              <a:rPr lang="tr-TR" altLang="tr-TR" sz="4400" b="1" dirty="0">
                <a:solidFill>
                  <a:srgbClr val="33CC33"/>
                </a:solidFill>
                <a:latin typeface="Times New Roman" pitchFamily="18" charset="0"/>
              </a:rPr>
              <a:t>tarihli ve 5018 sayılı  Kamu Mali Yönetim ve Kontrol Kanunu</a:t>
            </a:r>
            <a:r>
              <a:rPr lang="tr-TR" altLang="tr-TR" sz="4400" dirty="0">
                <a:solidFill>
                  <a:srgbClr val="33CC33"/>
                </a:solidFill>
                <a:latin typeface="Times New Roman" pitchFamily="18" charset="0"/>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fld id="{6283AEDA-08E0-4D7C-B628-10C86A9A84C9}" type="datetime1">
              <a:rPr lang="tr-TR" altLang="tr-TR"/>
              <a:pPr/>
              <a:t>3.10.2024</a:t>
            </a:fld>
            <a:endParaRPr lang="tr-TR" altLang="tr-TR"/>
          </a:p>
        </p:txBody>
      </p:sp>
      <p:sp>
        <p:nvSpPr>
          <p:cNvPr id="6" name="Slide Number Placeholder 5"/>
          <p:cNvSpPr>
            <a:spLocks noGrp="1"/>
          </p:cNvSpPr>
          <p:nvPr>
            <p:ph type="sldNum" sz="quarter" idx="12"/>
          </p:nvPr>
        </p:nvSpPr>
        <p:spPr/>
        <p:txBody>
          <a:bodyPr/>
          <a:lstStyle/>
          <a:p>
            <a:fld id="{AFDC6F19-867B-4790-9D2A-644F315A8247}" type="slidenum">
              <a:rPr lang="tr-TR" altLang="tr-TR"/>
              <a:pPr/>
              <a:t>8</a:t>
            </a:fld>
            <a:endParaRPr lang="tr-TR" altLang="tr-TR" dirty="0"/>
          </a:p>
        </p:txBody>
      </p:sp>
      <p:sp>
        <p:nvSpPr>
          <p:cNvPr id="119810" name="Rectangle 2"/>
          <p:cNvSpPr>
            <a:spLocks noGrp="1" noChangeArrowheads="1"/>
          </p:cNvSpPr>
          <p:nvPr>
            <p:ph type="title"/>
          </p:nvPr>
        </p:nvSpPr>
        <p:spPr>
          <a:xfrm>
            <a:off x="457200" y="116632"/>
            <a:ext cx="8229600" cy="836613"/>
          </a:xfrm>
        </p:spPr>
        <p:txBody>
          <a:bodyPr/>
          <a:lstStyle/>
          <a:p>
            <a:r>
              <a:rPr lang="tr-TR" altLang="tr-TR" dirty="0">
                <a:solidFill>
                  <a:srgbClr val="33CC33"/>
                </a:solidFill>
              </a:rPr>
              <a:t>	</a:t>
            </a:r>
            <a:r>
              <a:rPr lang="tr-TR" altLang="tr-TR" sz="4000" b="1" dirty="0">
                <a:solidFill>
                  <a:srgbClr val="00CC00"/>
                </a:solidFill>
                <a:latin typeface="Times New Roman" pitchFamily="18" charset="0"/>
              </a:rPr>
              <a:t>FARKLAR</a:t>
            </a:r>
            <a:r>
              <a:rPr lang="tr-TR" altLang="tr-TR" b="1" dirty="0">
                <a:solidFill>
                  <a:srgbClr val="33CC33"/>
                </a:solidFill>
                <a:latin typeface="Times New Roman" pitchFamily="18" charset="0"/>
              </a:rPr>
              <a:t> </a:t>
            </a:r>
            <a:r>
              <a:rPr lang="tr-TR" altLang="tr-TR" sz="3600" b="1" dirty="0">
                <a:solidFill>
                  <a:srgbClr val="33CC33"/>
                </a:solidFill>
                <a:latin typeface="Times New Roman" pitchFamily="18" charset="0"/>
              </a:rPr>
              <a:t> </a:t>
            </a:r>
            <a:r>
              <a:rPr lang="tr-TR" altLang="tr-TR" sz="3600" b="1" dirty="0">
                <a:solidFill>
                  <a:srgbClr val="33CC33"/>
                </a:solidFill>
              </a:rPr>
              <a:t>	 </a:t>
            </a:r>
          </a:p>
        </p:txBody>
      </p:sp>
      <p:sp>
        <p:nvSpPr>
          <p:cNvPr id="119811" name="Rectangle 3"/>
          <p:cNvSpPr>
            <a:spLocks noGrp="1" noChangeArrowheads="1"/>
          </p:cNvSpPr>
          <p:nvPr>
            <p:ph type="body" idx="1"/>
          </p:nvPr>
        </p:nvSpPr>
        <p:spPr>
          <a:xfrm>
            <a:off x="251520" y="981075"/>
            <a:ext cx="4391918" cy="5256237"/>
          </a:xfrm>
        </p:spPr>
        <p:txBody>
          <a:bodyPr/>
          <a:lstStyle/>
          <a:p>
            <a:pPr marL="609600" indent="-609600">
              <a:buFont typeface="Wingdings" pitchFamily="2" charset="2"/>
              <a:buNone/>
            </a:pPr>
            <a:r>
              <a:rPr lang="tr-TR" altLang="tr-TR" sz="2400" b="1" dirty="0">
                <a:solidFill>
                  <a:srgbClr val="33CC33"/>
                </a:solidFill>
              </a:rPr>
              <a:t>		</a:t>
            </a:r>
            <a:r>
              <a:rPr lang="tr-TR" altLang="tr-TR" sz="2400" b="1" dirty="0">
                <a:solidFill>
                  <a:srgbClr val="00CC00"/>
                </a:solidFill>
                <a:latin typeface="Times New Roman" pitchFamily="18" charset="0"/>
              </a:rPr>
              <a:t>İÇ KONTROL</a:t>
            </a:r>
          </a:p>
          <a:p>
            <a:pPr marL="609600" indent="-609600">
              <a:buFont typeface="Wingdings" pitchFamily="2" charset="2"/>
              <a:buAutoNum type="arabicPeriod"/>
            </a:pPr>
            <a:r>
              <a:rPr lang="tr-TR" altLang="tr-TR" sz="2400" b="1" dirty="0">
                <a:latin typeface="Times New Roman" pitchFamily="18" charset="0"/>
              </a:rPr>
              <a:t>Risk esaslı ve sistematik denetimleri yapan </a:t>
            </a:r>
          </a:p>
          <a:p>
            <a:pPr marL="609600" indent="-609600">
              <a:buFont typeface="Wingdings" pitchFamily="2" charset="2"/>
              <a:buAutoNum type="arabicPeriod"/>
            </a:pPr>
            <a:r>
              <a:rPr lang="tr-TR" altLang="tr-TR" sz="2400" b="1" dirty="0" smtClean="0">
                <a:latin typeface="Times New Roman" pitchFamily="18" charset="0"/>
              </a:rPr>
              <a:t>Gelecek - </a:t>
            </a:r>
            <a:r>
              <a:rPr lang="tr-TR" altLang="tr-TR" sz="2400" b="1" dirty="0">
                <a:latin typeface="Times New Roman" pitchFamily="18" charset="0"/>
              </a:rPr>
              <a:t>yarında odaklı; değer katan</a:t>
            </a:r>
          </a:p>
          <a:p>
            <a:pPr marL="609600" indent="-609600">
              <a:buFont typeface="Wingdings" pitchFamily="2" charset="2"/>
              <a:buAutoNum type="arabicPeriod"/>
            </a:pPr>
            <a:r>
              <a:rPr lang="tr-TR" altLang="tr-TR" sz="2400" b="1" dirty="0">
                <a:latin typeface="Times New Roman" pitchFamily="18" charset="0"/>
              </a:rPr>
              <a:t>Değişimin </a:t>
            </a:r>
            <a:r>
              <a:rPr lang="tr-TR" altLang="tr-TR" sz="2400" b="1" dirty="0" smtClean="0">
                <a:latin typeface="Times New Roman" pitchFamily="18" charset="0"/>
              </a:rPr>
              <a:t>öncüsü</a:t>
            </a:r>
            <a:endParaRPr lang="tr-TR" altLang="tr-TR" sz="2400" b="1" dirty="0">
              <a:latin typeface="Times New Roman" pitchFamily="18" charset="0"/>
            </a:endParaRPr>
          </a:p>
          <a:p>
            <a:pPr marL="609600" indent="-609600">
              <a:buFont typeface="Wingdings" pitchFamily="2" charset="2"/>
              <a:buAutoNum type="arabicPeriod"/>
            </a:pPr>
            <a:r>
              <a:rPr lang="tr-TR" altLang="tr-TR" sz="2400" b="1" dirty="0">
                <a:latin typeface="Times New Roman" pitchFamily="18" charset="0"/>
              </a:rPr>
              <a:t>İyi </a:t>
            </a:r>
            <a:r>
              <a:rPr lang="tr-TR" altLang="tr-TR" sz="2400" b="1" dirty="0" smtClean="0">
                <a:latin typeface="Times New Roman" pitchFamily="18" charset="0"/>
              </a:rPr>
              <a:t>uygulama </a:t>
            </a:r>
            <a:r>
              <a:rPr lang="tr-TR" altLang="tr-TR" sz="2400" b="1" dirty="0">
                <a:latin typeface="Times New Roman" pitchFamily="18" charset="0"/>
              </a:rPr>
              <a:t>ö</a:t>
            </a:r>
            <a:r>
              <a:rPr lang="tr-TR" altLang="tr-TR" sz="2400" b="1" dirty="0" smtClean="0">
                <a:latin typeface="Times New Roman" pitchFamily="18" charset="0"/>
              </a:rPr>
              <a:t>rneklerini </a:t>
            </a:r>
            <a:r>
              <a:rPr lang="tr-TR" altLang="tr-TR" sz="2400" b="1" dirty="0">
                <a:latin typeface="Times New Roman" pitchFamily="18" charset="0"/>
              </a:rPr>
              <a:t>arayan; idareyi geliştiren, yardım </a:t>
            </a:r>
            <a:r>
              <a:rPr lang="tr-TR" altLang="tr-TR" sz="2400" b="1" dirty="0" smtClean="0">
                <a:latin typeface="Times New Roman" pitchFamily="18" charset="0"/>
              </a:rPr>
              <a:t>eden</a:t>
            </a:r>
            <a:endParaRPr lang="tr-TR" altLang="tr-TR" sz="2400" b="1" dirty="0">
              <a:latin typeface="Times New Roman" pitchFamily="18" charset="0"/>
            </a:endParaRPr>
          </a:p>
          <a:p>
            <a:pPr marL="609600" indent="-609600">
              <a:buFont typeface="Wingdings" pitchFamily="2" charset="2"/>
              <a:buAutoNum type="arabicPeriod"/>
            </a:pPr>
            <a:r>
              <a:rPr lang="tr-TR" altLang="tr-TR" sz="2400" b="1" dirty="0">
                <a:latin typeface="Times New Roman" pitchFamily="18" charset="0"/>
              </a:rPr>
              <a:t>Çağdaş denetim teknikleri </a:t>
            </a:r>
            <a:r>
              <a:rPr lang="tr-TR" altLang="tr-TR" sz="2400" b="1" dirty="0" smtClean="0">
                <a:latin typeface="Times New Roman" pitchFamily="18" charset="0"/>
              </a:rPr>
              <a:t>kullanan; </a:t>
            </a:r>
            <a:r>
              <a:rPr lang="tr-TR" altLang="tr-TR" sz="2400" b="1" dirty="0">
                <a:latin typeface="Times New Roman" pitchFamily="18" charset="0"/>
              </a:rPr>
              <a:t>teknoloji yoğun </a:t>
            </a:r>
          </a:p>
          <a:p>
            <a:pPr marL="609600" indent="-609600">
              <a:buFont typeface="Wingdings" pitchFamily="2" charset="2"/>
              <a:buAutoNum type="arabicPeriod"/>
            </a:pPr>
            <a:r>
              <a:rPr lang="tr-TR" altLang="tr-TR" sz="2400" b="1" dirty="0">
                <a:latin typeface="Times New Roman" pitchFamily="18" charset="0"/>
              </a:rPr>
              <a:t>Sistemlerin hatalarını ve eksiklerini gideren</a:t>
            </a:r>
          </a:p>
        </p:txBody>
      </p:sp>
      <p:sp>
        <p:nvSpPr>
          <p:cNvPr id="119828" name="Rectangle 20"/>
          <p:cNvSpPr>
            <a:spLocks noChangeArrowheads="1"/>
          </p:cNvSpPr>
          <p:nvPr/>
        </p:nvSpPr>
        <p:spPr bwMode="auto">
          <a:xfrm>
            <a:off x="4716463" y="836613"/>
            <a:ext cx="4248025" cy="55447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609600" indent="-609600">
              <a:spcBef>
                <a:spcPct val="20000"/>
              </a:spcBef>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Arial" charset="0"/>
              </a:defRPr>
            </a:lvl1pPr>
            <a:lvl2pPr marL="1163638" indent="-533400">
              <a:spcBef>
                <a:spcPct val="20000"/>
              </a:spcBef>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Arial" charset="0"/>
              </a:defRPr>
            </a:lvl2pPr>
            <a:lvl3pPr marL="1800225" indent="-457200">
              <a:spcBef>
                <a:spcPct val="20000"/>
              </a:spcBef>
              <a:buClr>
                <a:schemeClr val="accent2"/>
              </a:buClr>
              <a:buChar char="•"/>
              <a:defRPr sz="2400">
                <a:solidFill>
                  <a:schemeClr val="tx1"/>
                </a:solidFill>
                <a:effectLst>
                  <a:outerShdw blurRad="38100" dist="38100" dir="2700000" algn="tl">
                    <a:srgbClr val="000000"/>
                  </a:outerShdw>
                </a:effectLst>
                <a:latin typeface="Arial" charset="0"/>
              </a:defRPr>
            </a:lvl3pPr>
            <a:lvl4pPr marL="2360613" indent="-381000">
              <a:spcBef>
                <a:spcPct val="20000"/>
              </a:spcBef>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Arial" charset="0"/>
              </a:defRPr>
            </a:lvl4pPr>
            <a:lvl5pPr marL="2921000" indent="-381000">
              <a:spcBef>
                <a:spcPct val="20000"/>
              </a:spcBef>
              <a:buClr>
                <a:schemeClr val="hlink"/>
              </a:buClr>
              <a:buChar char="•"/>
              <a:defRPr sz="2000">
                <a:solidFill>
                  <a:schemeClr val="tx1"/>
                </a:solidFill>
                <a:effectLst>
                  <a:outerShdw blurRad="38100" dist="38100" dir="2700000" algn="tl">
                    <a:srgbClr val="000000"/>
                  </a:outerShdw>
                </a:effectLst>
                <a:latin typeface="Arial" charset="0"/>
              </a:defRPr>
            </a:lvl5pPr>
            <a:lvl6pPr marL="3378200" indent="-38100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Arial" charset="0"/>
              </a:defRPr>
            </a:lvl6pPr>
            <a:lvl7pPr marL="3835400" indent="-38100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Arial" charset="0"/>
              </a:defRPr>
            </a:lvl7pPr>
            <a:lvl8pPr marL="4292600" indent="-38100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Arial" charset="0"/>
              </a:defRPr>
            </a:lvl8pPr>
            <a:lvl9pPr marL="4749800" indent="-38100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Arial" charset="0"/>
              </a:defRPr>
            </a:lvl9pPr>
          </a:lstStyle>
          <a:p>
            <a:pPr algn="ctr" eaLnBrk="0" hangingPunct="0">
              <a:spcBef>
                <a:spcPct val="0"/>
              </a:spcBef>
              <a:buClrTx/>
              <a:buSzTx/>
              <a:buFontTx/>
              <a:buNone/>
            </a:pPr>
            <a:r>
              <a:rPr lang="tr-TR" altLang="tr-TR" b="1" dirty="0">
                <a:solidFill>
                  <a:srgbClr val="00CC00"/>
                </a:solidFill>
                <a:latin typeface="Times New Roman" pitchFamily="18" charset="0"/>
              </a:rPr>
              <a:t>Geleneksel Denetim</a:t>
            </a:r>
          </a:p>
          <a:p>
            <a:pPr eaLnBrk="0" hangingPunct="0">
              <a:spcBef>
                <a:spcPct val="0"/>
              </a:spcBef>
              <a:buClrTx/>
              <a:buSzTx/>
              <a:buFontTx/>
              <a:buNone/>
            </a:pPr>
            <a:r>
              <a:rPr lang="tr-TR" altLang="tr-TR" sz="2800" b="1" dirty="0" smtClean="0">
                <a:solidFill>
                  <a:srgbClr val="00CC00"/>
                </a:solidFill>
                <a:latin typeface="Times New Roman" pitchFamily="18" charset="0"/>
              </a:rPr>
              <a:t>1</a:t>
            </a:r>
            <a:r>
              <a:rPr lang="tr-TR" altLang="tr-TR" sz="2400" b="1" dirty="0" smtClean="0">
                <a:solidFill>
                  <a:srgbClr val="00CC00"/>
                </a:solidFill>
                <a:latin typeface="Times New Roman" pitchFamily="18" charset="0"/>
              </a:rPr>
              <a:t>.</a:t>
            </a:r>
            <a:r>
              <a:rPr lang="tr-TR" altLang="tr-TR" sz="2400" b="1" dirty="0" smtClean="0">
                <a:latin typeface="Times New Roman" pitchFamily="18" charset="0"/>
              </a:rPr>
              <a:t> Birey</a:t>
            </a:r>
            <a:r>
              <a:rPr lang="tr-TR" altLang="tr-TR" sz="2400" b="1" dirty="0">
                <a:latin typeface="Times New Roman" pitchFamily="18" charset="0"/>
              </a:rPr>
              <a:t>, olay ve işlem </a:t>
            </a:r>
            <a:r>
              <a:rPr lang="tr-TR" altLang="tr-TR" sz="2400" b="1" dirty="0" smtClean="0">
                <a:latin typeface="Times New Roman" pitchFamily="18" charset="0"/>
              </a:rPr>
              <a:t>odaklı teftiş yapan, </a:t>
            </a:r>
            <a:endParaRPr lang="tr-TR" altLang="tr-TR" sz="2400" b="1" dirty="0">
              <a:latin typeface="Times New Roman" pitchFamily="18" charset="0"/>
            </a:endParaRPr>
          </a:p>
          <a:p>
            <a:pPr eaLnBrk="0" hangingPunct="0">
              <a:spcBef>
                <a:spcPct val="0"/>
              </a:spcBef>
              <a:buClrTx/>
              <a:buSzTx/>
              <a:buFontTx/>
              <a:buNone/>
            </a:pPr>
            <a:r>
              <a:rPr lang="tr-TR" altLang="tr-TR" sz="2400" b="1" dirty="0">
                <a:solidFill>
                  <a:srgbClr val="00CC00"/>
                </a:solidFill>
                <a:latin typeface="Times New Roman" pitchFamily="18" charset="0"/>
              </a:rPr>
              <a:t>2.</a:t>
            </a:r>
            <a:r>
              <a:rPr lang="tr-TR" altLang="tr-TR" sz="2400" b="1" dirty="0">
                <a:latin typeface="Times New Roman" pitchFamily="18" charset="0"/>
              </a:rPr>
              <a:t> Geçmişe-düne dönük; hata </a:t>
            </a:r>
            <a:r>
              <a:rPr lang="tr-TR" altLang="tr-TR" sz="2400" b="1" dirty="0" smtClean="0">
                <a:latin typeface="Times New Roman" pitchFamily="18" charset="0"/>
              </a:rPr>
              <a:t>arayan,</a:t>
            </a:r>
            <a:endParaRPr lang="tr-TR" altLang="tr-TR" sz="2400" b="1" dirty="0">
              <a:latin typeface="Times New Roman" pitchFamily="18" charset="0"/>
            </a:endParaRPr>
          </a:p>
          <a:p>
            <a:pPr eaLnBrk="0" hangingPunct="0">
              <a:spcBef>
                <a:spcPct val="0"/>
              </a:spcBef>
              <a:buClrTx/>
              <a:buSzTx/>
              <a:buFontTx/>
              <a:buNone/>
            </a:pPr>
            <a:r>
              <a:rPr lang="tr-TR" altLang="tr-TR" sz="2400" b="1" dirty="0">
                <a:solidFill>
                  <a:srgbClr val="00CC00"/>
                </a:solidFill>
                <a:latin typeface="Times New Roman" pitchFamily="18" charset="0"/>
              </a:rPr>
              <a:t>3.</a:t>
            </a:r>
            <a:r>
              <a:rPr lang="tr-TR" altLang="tr-TR" sz="2400" b="1" dirty="0">
                <a:latin typeface="Times New Roman" pitchFamily="18" charset="0"/>
              </a:rPr>
              <a:t> Statükonun </a:t>
            </a:r>
            <a:r>
              <a:rPr lang="tr-TR" altLang="tr-TR" sz="2400" b="1" dirty="0" smtClean="0">
                <a:latin typeface="Times New Roman" pitchFamily="18" charset="0"/>
              </a:rPr>
              <a:t>gözlemcisi,</a:t>
            </a:r>
            <a:endParaRPr lang="tr-TR" altLang="tr-TR" sz="2400" b="1" dirty="0">
              <a:latin typeface="Times New Roman" pitchFamily="18" charset="0"/>
            </a:endParaRPr>
          </a:p>
          <a:p>
            <a:pPr eaLnBrk="0" hangingPunct="0">
              <a:spcBef>
                <a:spcPct val="0"/>
              </a:spcBef>
              <a:buClrTx/>
              <a:buSzTx/>
              <a:buFontTx/>
              <a:buNone/>
            </a:pPr>
            <a:r>
              <a:rPr lang="tr-TR" altLang="tr-TR" sz="2400" b="1" dirty="0">
                <a:solidFill>
                  <a:srgbClr val="00CC00"/>
                </a:solidFill>
                <a:latin typeface="Times New Roman" pitchFamily="18" charset="0"/>
              </a:rPr>
              <a:t>4.</a:t>
            </a:r>
            <a:r>
              <a:rPr lang="tr-TR" altLang="tr-TR" sz="2400" b="1" dirty="0">
                <a:latin typeface="Times New Roman" pitchFamily="18" charset="0"/>
              </a:rPr>
              <a:t> Mevzuata uygunluğu esas alan, sonuçlarla </a:t>
            </a:r>
            <a:r>
              <a:rPr lang="tr-TR" altLang="tr-TR" sz="2400" b="1" dirty="0" smtClean="0">
                <a:latin typeface="Times New Roman" pitchFamily="18" charset="0"/>
              </a:rPr>
              <a:t>ilgilenen,</a:t>
            </a:r>
            <a:endParaRPr lang="tr-TR" altLang="tr-TR" sz="2400" b="1" dirty="0">
              <a:solidFill>
                <a:srgbClr val="00CC00"/>
              </a:solidFill>
              <a:latin typeface="Times New Roman" pitchFamily="18" charset="0"/>
            </a:endParaRPr>
          </a:p>
          <a:p>
            <a:pPr eaLnBrk="0" hangingPunct="0">
              <a:spcBef>
                <a:spcPct val="0"/>
              </a:spcBef>
              <a:buClrTx/>
              <a:buSzTx/>
              <a:buFontTx/>
              <a:buNone/>
            </a:pPr>
            <a:r>
              <a:rPr lang="tr-TR" altLang="tr-TR" sz="2400" b="1" dirty="0">
                <a:solidFill>
                  <a:srgbClr val="00CC00"/>
                </a:solidFill>
                <a:latin typeface="Times New Roman" pitchFamily="18" charset="0"/>
              </a:rPr>
              <a:t>5.</a:t>
            </a:r>
            <a:r>
              <a:rPr lang="tr-TR" altLang="tr-TR" sz="2400" b="1" dirty="0">
                <a:latin typeface="Times New Roman" pitchFamily="18" charset="0"/>
              </a:rPr>
              <a:t> Deneyimi/tecrübeyi </a:t>
            </a:r>
            <a:r>
              <a:rPr lang="tr-TR" altLang="tr-TR" sz="2400" b="1" dirty="0" smtClean="0">
                <a:latin typeface="Times New Roman" pitchFamily="18" charset="0"/>
              </a:rPr>
              <a:t>önceleyen,</a:t>
            </a:r>
            <a:endParaRPr lang="tr-TR" altLang="tr-TR" sz="2400" b="1" dirty="0">
              <a:latin typeface="Times New Roman" pitchFamily="18" charset="0"/>
            </a:endParaRPr>
          </a:p>
          <a:p>
            <a:pPr eaLnBrk="0" hangingPunct="0">
              <a:spcBef>
                <a:spcPct val="0"/>
              </a:spcBef>
              <a:buClrTx/>
              <a:buSzTx/>
              <a:buFontTx/>
              <a:buNone/>
            </a:pPr>
            <a:r>
              <a:rPr lang="tr-TR" altLang="tr-TR" sz="2400" b="1" dirty="0">
                <a:solidFill>
                  <a:srgbClr val="00CC00"/>
                </a:solidFill>
                <a:latin typeface="Times New Roman" pitchFamily="18" charset="0"/>
              </a:rPr>
              <a:t>6.</a:t>
            </a:r>
            <a:r>
              <a:rPr lang="tr-TR" altLang="tr-TR" sz="2400" b="1" dirty="0">
                <a:latin typeface="Times New Roman" pitchFamily="18" charset="0"/>
              </a:rPr>
              <a:t> İnsanların eksik ve kusurlarına </a:t>
            </a:r>
            <a:r>
              <a:rPr lang="tr-TR" altLang="tr-TR" sz="2400" b="1" dirty="0" smtClean="0">
                <a:latin typeface="Times New Roman" pitchFamily="18" charset="0"/>
              </a:rPr>
              <a:t>odaklanan.</a:t>
            </a:r>
            <a:endParaRPr lang="tr-TR" altLang="tr-TR" sz="2400" b="1" dirty="0">
              <a:latin typeface="Times New Roman" pitchFamily="18" charset="0"/>
            </a:endParaRPr>
          </a:p>
          <a:p>
            <a:pPr eaLnBrk="0" hangingPunct="0">
              <a:spcBef>
                <a:spcPct val="0"/>
              </a:spcBef>
              <a:buClrTx/>
              <a:buSzTx/>
              <a:buFontTx/>
              <a:buChar char="•"/>
            </a:pPr>
            <a:endParaRPr lang="tr-TR" altLang="tr-TR" sz="2400" b="1" dirty="0">
              <a:latin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E20D042-47BD-4ABB-B2D8-BE0DE9CD218E}" type="datetime1">
              <a:rPr lang="tr-TR" altLang="tr-TR"/>
              <a:pPr/>
              <a:t>3.10.2024</a:t>
            </a:fld>
            <a:endParaRPr lang="tr-TR" altLang="tr-TR"/>
          </a:p>
        </p:txBody>
      </p:sp>
      <p:sp>
        <p:nvSpPr>
          <p:cNvPr id="5" name="Slide Number Placeholder 5"/>
          <p:cNvSpPr>
            <a:spLocks noGrp="1"/>
          </p:cNvSpPr>
          <p:nvPr>
            <p:ph type="sldNum" sz="quarter" idx="12"/>
          </p:nvPr>
        </p:nvSpPr>
        <p:spPr/>
        <p:txBody>
          <a:bodyPr/>
          <a:lstStyle/>
          <a:p>
            <a:fld id="{96123DD0-1C97-40D3-B089-475C65762D32}" type="slidenum">
              <a:rPr lang="tr-TR" altLang="tr-TR"/>
              <a:pPr/>
              <a:t>9</a:t>
            </a:fld>
            <a:endParaRPr lang="tr-TR" altLang="tr-TR"/>
          </a:p>
        </p:txBody>
      </p:sp>
      <p:sp>
        <p:nvSpPr>
          <p:cNvPr id="129026" name="Rectangle 2"/>
          <p:cNvSpPr>
            <a:spLocks noGrp="1" noChangeArrowheads="1"/>
          </p:cNvSpPr>
          <p:nvPr>
            <p:ph type="title"/>
          </p:nvPr>
        </p:nvSpPr>
        <p:spPr>
          <a:xfrm>
            <a:off x="323528" y="215553"/>
            <a:ext cx="8568952" cy="765175"/>
          </a:xfrm>
        </p:spPr>
        <p:txBody>
          <a:bodyPr/>
          <a:lstStyle/>
          <a:p>
            <a:r>
              <a:rPr lang="en-US" altLang="tr-TR" sz="4000" b="1" dirty="0" err="1">
                <a:solidFill>
                  <a:srgbClr val="00CC00"/>
                </a:solidFill>
                <a:latin typeface="Times New Roman" pitchFamily="18" charset="0"/>
              </a:rPr>
              <a:t>Avrupa</a:t>
            </a:r>
            <a:r>
              <a:rPr lang="en-US" altLang="tr-TR" sz="4000" b="1" dirty="0">
                <a:solidFill>
                  <a:srgbClr val="00CC00"/>
                </a:solidFill>
                <a:latin typeface="Times New Roman" pitchFamily="18" charset="0"/>
              </a:rPr>
              <a:t> </a:t>
            </a:r>
            <a:r>
              <a:rPr lang="en-US" altLang="tr-TR" sz="4000" b="1" dirty="0" err="1" smtClean="0">
                <a:solidFill>
                  <a:srgbClr val="00CC00"/>
                </a:solidFill>
                <a:latin typeface="Times New Roman" pitchFamily="18" charset="0"/>
              </a:rPr>
              <a:t>Birliği</a:t>
            </a:r>
            <a:r>
              <a:rPr lang="en-US" altLang="tr-TR" sz="4000" b="1" dirty="0" smtClean="0">
                <a:solidFill>
                  <a:srgbClr val="00CC00"/>
                </a:solidFill>
                <a:latin typeface="Times New Roman" pitchFamily="18" charset="0"/>
              </a:rPr>
              <a:t> </a:t>
            </a:r>
            <a:r>
              <a:rPr lang="en-US" altLang="tr-TR" sz="4000" b="1" dirty="0" err="1">
                <a:solidFill>
                  <a:srgbClr val="00CC00"/>
                </a:solidFill>
                <a:latin typeface="Times New Roman" pitchFamily="18" charset="0"/>
              </a:rPr>
              <a:t>İç</a:t>
            </a:r>
            <a:r>
              <a:rPr lang="en-US" altLang="tr-TR" sz="4000" b="1" dirty="0">
                <a:solidFill>
                  <a:srgbClr val="00CC00"/>
                </a:solidFill>
                <a:latin typeface="Times New Roman" pitchFamily="18" charset="0"/>
              </a:rPr>
              <a:t> </a:t>
            </a:r>
            <a:r>
              <a:rPr lang="tr-TR" altLang="tr-TR" sz="4000" b="1" dirty="0" smtClean="0">
                <a:solidFill>
                  <a:srgbClr val="00CC00"/>
                </a:solidFill>
                <a:latin typeface="Times New Roman" pitchFamily="18" charset="0"/>
              </a:rPr>
              <a:t>Kontrol</a:t>
            </a:r>
            <a:r>
              <a:rPr lang="en-US" altLang="tr-TR" sz="4000" b="1" dirty="0" smtClean="0">
                <a:solidFill>
                  <a:srgbClr val="00CC00"/>
                </a:solidFill>
                <a:latin typeface="Times New Roman" pitchFamily="18" charset="0"/>
              </a:rPr>
              <a:t> </a:t>
            </a:r>
            <a:r>
              <a:rPr lang="en-US" altLang="tr-TR" sz="4000" b="1" dirty="0" err="1">
                <a:solidFill>
                  <a:srgbClr val="00CC00"/>
                </a:solidFill>
                <a:latin typeface="Times New Roman" pitchFamily="18" charset="0"/>
              </a:rPr>
              <a:t>Yaklaşımı</a:t>
            </a:r>
            <a:endParaRPr lang="tr-TR" altLang="tr-TR" sz="4000" b="1" dirty="0">
              <a:solidFill>
                <a:srgbClr val="00CC00"/>
              </a:solidFill>
              <a:latin typeface="Times New Roman" pitchFamily="18" charset="0"/>
            </a:endParaRPr>
          </a:p>
        </p:txBody>
      </p:sp>
      <p:sp>
        <p:nvSpPr>
          <p:cNvPr id="129027" name="Rectangle 3"/>
          <p:cNvSpPr>
            <a:spLocks noGrp="1" noChangeArrowheads="1"/>
          </p:cNvSpPr>
          <p:nvPr>
            <p:ph type="body" idx="1"/>
          </p:nvPr>
        </p:nvSpPr>
        <p:spPr>
          <a:xfrm>
            <a:off x="467544" y="1196752"/>
            <a:ext cx="8352928" cy="5256559"/>
          </a:xfrm>
        </p:spPr>
        <p:txBody>
          <a:bodyPr/>
          <a:lstStyle/>
          <a:p>
            <a:pPr algn="just"/>
            <a:r>
              <a:rPr lang="tr-TR" altLang="tr-TR" dirty="0">
                <a:latin typeface="Times New Roman" pitchFamily="18" charset="0"/>
              </a:rPr>
              <a:t>İç kontrol kavramı esas itibariyle </a:t>
            </a:r>
            <a:r>
              <a:rPr lang="tr-TR" altLang="tr-TR" dirty="0">
                <a:solidFill>
                  <a:srgbClr val="33CC33"/>
                </a:solidFill>
                <a:latin typeface="Times New Roman" pitchFamily="18" charset="0"/>
              </a:rPr>
              <a:t>özel sektörde iş etiği</a:t>
            </a:r>
            <a:r>
              <a:rPr lang="tr-TR" altLang="tr-TR" dirty="0">
                <a:latin typeface="Times New Roman" pitchFamily="18" charset="0"/>
              </a:rPr>
              <a:t>, iç kontrol ve yönetişim ilkelerine dayalı olarak mali raporlamayı geliştirmek amacıyla 1985 yılında kurulan COSO (</a:t>
            </a:r>
            <a:r>
              <a:rPr lang="tr-TR" altLang="tr-TR" dirty="0" err="1">
                <a:latin typeface="Times New Roman" pitchFamily="18" charset="0"/>
              </a:rPr>
              <a:t>Treadway</a:t>
            </a:r>
            <a:r>
              <a:rPr lang="tr-TR" altLang="tr-TR" dirty="0">
                <a:latin typeface="Times New Roman" pitchFamily="18" charset="0"/>
              </a:rPr>
              <a:t> Komisyonu Sponsor Örgütler Komitesi – </a:t>
            </a:r>
            <a:r>
              <a:rPr lang="tr-TR" altLang="tr-TR" i="1" dirty="0" err="1">
                <a:latin typeface="Times New Roman" pitchFamily="18" charset="0"/>
              </a:rPr>
              <a:t>The</a:t>
            </a:r>
            <a:r>
              <a:rPr lang="tr-TR" altLang="tr-TR" i="1" dirty="0">
                <a:latin typeface="Times New Roman" pitchFamily="18" charset="0"/>
              </a:rPr>
              <a:t> </a:t>
            </a:r>
            <a:r>
              <a:rPr lang="tr-TR" altLang="tr-TR" i="1" dirty="0" err="1">
                <a:latin typeface="Times New Roman" pitchFamily="18" charset="0"/>
              </a:rPr>
              <a:t>Committee</a:t>
            </a:r>
            <a:r>
              <a:rPr lang="tr-TR" altLang="tr-TR" i="1" dirty="0">
                <a:latin typeface="Times New Roman" pitchFamily="18" charset="0"/>
              </a:rPr>
              <a:t> of </a:t>
            </a:r>
            <a:r>
              <a:rPr lang="tr-TR" altLang="tr-TR" i="1" dirty="0" err="1">
                <a:latin typeface="Times New Roman" pitchFamily="18" charset="0"/>
              </a:rPr>
              <a:t>Sponsoring</a:t>
            </a:r>
            <a:r>
              <a:rPr lang="tr-TR" altLang="tr-TR" i="1" dirty="0">
                <a:latin typeface="Times New Roman" pitchFamily="18" charset="0"/>
              </a:rPr>
              <a:t> </a:t>
            </a:r>
            <a:r>
              <a:rPr lang="tr-TR" altLang="tr-TR" i="1" dirty="0" err="1">
                <a:latin typeface="Times New Roman" pitchFamily="18" charset="0"/>
              </a:rPr>
              <a:t>Organisations</a:t>
            </a:r>
            <a:r>
              <a:rPr lang="tr-TR" altLang="tr-TR" i="1" dirty="0">
                <a:latin typeface="Times New Roman" pitchFamily="18" charset="0"/>
              </a:rPr>
              <a:t> of </a:t>
            </a:r>
            <a:r>
              <a:rPr lang="tr-TR" altLang="tr-TR" i="1" dirty="0" err="1">
                <a:latin typeface="Times New Roman" pitchFamily="18" charset="0"/>
              </a:rPr>
              <a:t>The</a:t>
            </a:r>
            <a:r>
              <a:rPr lang="tr-TR" altLang="tr-TR" i="1" dirty="0">
                <a:latin typeface="Times New Roman" pitchFamily="18" charset="0"/>
              </a:rPr>
              <a:t> </a:t>
            </a:r>
            <a:r>
              <a:rPr lang="tr-TR" altLang="tr-TR" i="1" dirty="0" err="1">
                <a:latin typeface="Times New Roman" pitchFamily="18" charset="0"/>
              </a:rPr>
              <a:t>Tradway</a:t>
            </a:r>
            <a:r>
              <a:rPr lang="tr-TR" altLang="tr-TR" i="1" dirty="0">
                <a:latin typeface="Times New Roman" pitchFamily="18" charset="0"/>
              </a:rPr>
              <a:t> </a:t>
            </a:r>
            <a:r>
              <a:rPr lang="tr-TR" altLang="tr-TR" i="1" dirty="0" err="1">
                <a:latin typeface="Times New Roman" pitchFamily="18" charset="0"/>
              </a:rPr>
              <a:t>Commission</a:t>
            </a:r>
            <a:r>
              <a:rPr lang="tr-TR" altLang="tr-TR" i="1" dirty="0">
                <a:latin typeface="Times New Roman" pitchFamily="18" charset="0"/>
              </a:rPr>
              <a:t>)</a:t>
            </a:r>
            <a:r>
              <a:rPr lang="tr-TR" altLang="tr-TR" dirty="0">
                <a:latin typeface="Times New Roman" pitchFamily="18" charset="0"/>
              </a:rPr>
              <a:t> tarafından geliştirilmiştir. İç kontrol sistemi genel olarak COSO modeli olarak da anılmaktadır.  </a:t>
            </a:r>
          </a:p>
          <a:p>
            <a:pPr>
              <a:buFont typeface="Wingdings" pitchFamily="2" charset="2"/>
              <a:buNone/>
            </a:pPr>
            <a:endParaRPr lang="tr-TR" altLang="tr-TR" sz="3600" dirty="0">
              <a:latin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algacık">
  <a:themeElements>
    <a:clrScheme name="Dalgacık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Dalgacı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b"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altLang="tr-T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b"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altLang="tr-TR" sz="1800" b="0" i="0" u="none" strike="noStrike" cap="none" normalizeH="0" baseline="0" smtClean="0">
            <a:ln>
              <a:noFill/>
            </a:ln>
            <a:solidFill>
              <a:schemeClr val="tx1"/>
            </a:solidFill>
            <a:effectLst/>
            <a:latin typeface="Arial" charset="0"/>
          </a:defRPr>
        </a:defPPr>
      </a:lstStyle>
    </a:lnDef>
  </a:objectDefaults>
  <a:extraClrSchemeLst>
    <a:extraClrScheme>
      <a:clrScheme name="Dalgacık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Dalgacık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Dalgacık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Dalgacık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Dalgacık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Dalgacık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Dalgacık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Dalgacık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Dalgacık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Ripple</Template>
  <TotalTime>5642</TotalTime>
  <Words>2588</Words>
  <Application>Microsoft Office PowerPoint</Application>
  <PresentationFormat>Ekran Gösterisi (4:3)</PresentationFormat>
  <Paragraphs>350</Paragraphs>
  <Slides>54</Slides>
  <Notes>0</Notes>
  <HiddenSlides>0</HiddenSlides>
  <MMClips>0</MMClips>
  <ScaleCrop>false</ScaleCrop>
  <HeadingPairs>
    <vt:vector size="4" baseType="variant">
      <vt:variant>
        <vt:lpstr>Tema</vt:lpstr>
      </vt:variant>
      <vt:variant>
        <vt:i4>1</vt:i4>
      </vt:variant>
      <vt:variant>
        <vt:lpstr>Slayt Başlıkları</vt:lpstr>
      </vt:variant>
      <vt:variant>
        <vt:i4>54</vt:i4>
      </vt:variant>
    </vt:vector>
  </HeadingPairs>
  <TitlesOfParts>
    <vt:vector size="55" baseType="lpstr">
      <vt:lpstr>Dalgacık</vt:lpstr>
      <vt:lpstr>PowerPoint Sunusu</vt:lpstr>
      <vt:lpstr>İÇ KONTROLÜN TARİHİ GELİŞİMİ</vt:lpstr>
      <vt:lpstr>İÇ KONTROLÜN TARİHİ GELİŞİMİ</vt:lpstr>
      <vt:lpstr>PowerPoint Sunusu</vt:lpstr>
      <vt:lpstr>NEDEN KAMU İÇ KONTROL SİSTEMİ</vt:lpstr>
      <vt:lpstr>NEDEN KAMU İÇ KONTROL SİSTEMİ</vt:lpstr>
      <vt:lpstr>NEDEN KAMU İÇ KONTROL SİSTEMİ</vt:lpstr>
      <vt:lpstr> FARKLAR    </vt:lpstr>
      <vt:lpstr>Avrupa Birliği İç Kontrol Yaklaşımı</vt:lpstr>
      <vt:lpstr>Avrupa Birliği İç Kontrol Yaklaşımı</vt:lpstr>
      <vt:lpstr>PowerPoint Sunusu</vt:lpstr>
      <vt:lpstr>Türkiye’de Kamu İç Kontrolünün Kurulması </vt:lpstr>
      <vt:lpstr>İç Kontrol Sistemi</vt:lpstr>
      <vt:lpstr>İç Kontrol Sistemi</vt:lpstr>
      <vt:lpstr>Türkiye’de Kamu İç Kontrol Sisteminin Kurulması</vt:lpstr>
      <vt:lpstr>İÇ KONTROLDE SORUMLULUK</vt:lpstr>
      <vt:lpstr>İç kontrolde Sorumluluklar</vt:lpstr>
      <vt:lpstr>İç kontrolde Sorumluluklar</vt:lpstr>
      <vt:lpstr>İç Kontrol Standartları </vt:lpstr>
      <vt:lpstr>İÇ KONTROL NEDİR?</vt:lpstr>
      <vt:lpstr>İÇ KONTROL NEDİR? 55 Mad. </vt:lpstr>
      <vt:lpstr>İÇ KONTROLÜN FARKLI TANIMLARI (1)</vt:lpstr>
      <vt:lpstr>İÇ KONTROLÜN FARKLI TANIMLARI (2)</vt:lpstr>
      <vt:lpstr>İÇ KONTROLÜN FARKLI TANIMLARI (3)</vt:lpstr>
      <vt:lpstr>İÇ KONTROLUN AMAÇLARI 56 Mad.</vt:lpstr>
      <vt:lpstr>İÇ KONTROLÜN AMAÇLARI (Farklı Bir Bakış)</vt:lpstr>
      <vt:lpstr>İÇ KONTROLÜN NİTELİKLERİ-1</vt:lpstr>
      <vt:lpstr>İÇ KONTROLÜN NİTELİKLERİ-2</vt:lpstr>
      <vt:lpstr>İÇ KONTROLÜN UNSURLARI</vt:lpstr>
      <vt:lpstr>İç Kontrolün Etkinliğini Belirleyen En Önemli Faktörler</vt:lpstr>
      <vt:lpstr>TÜRKİYE’DE İÇ KONTROL SİSTEMİ (DEĞERLENDİRMESİ-1)</vt:lpstr>
      <vt:lpstr>TÜRKİYE’DE İÇ KONTROL SİSTEMİ (DEĞERLENDİRMESİ-2)</vt:lpstr>
      <vt:lpstr>TÜRKİYE’DE İÇ KONTROL SİSTEMİ (DEĞERLENDİRMESİ-3)</vt:lpstr>
      <vt:lpstr>TÜRKİYE’DE İÇ KONTROL SİSTEMİ (DEĞERLENDİRMESİ-4)</vt:lpstr>
      <vt:lpstr>TÜRKİYE’DE İÇ KONTROL SİSTEMİ (DEĞERLENDİRMESİ-5)</vt:lpstr>
      <vt:lpstr>TÜRKİYE’DE İÇ KONTROL SİSTEMİ (DEĞERLENDİRMESİ-6)</vt:lpstr>
      <vt:lpstr>COSO İÇ KONTROL MODELİ</vt:lpstr>
      <vt:lpstr>PowerPoint Sunusu</vt:lpstr>
      <vt:lpstr> 26/12/2007 Tarihli ve 26738 sayılı Resmi Gazete’de yayınlanan Kamu İç Kontrol Standartları Tebliği’ne göre </vt:lpstr>
      <vt:lpstr>KAMU İÇ KONTROL STANDARLARI UYUM  EYLEM PLANI NEDİR?</vt:lpstr>
      <vt:lpstr>KAMU İÇ KONTROL STANDARLARI UYUM  EYLEM PLANI NEDİR?</vt:lpstr>
      <vt:lpstr>KAMU İÇ KONTROL STANDARTLARI  ŞEMASI </vt:lpstr>
      <vt:lpstr>Standart: 1. Etik Değerler ve Dürüstlük Personel davranışlarını belirleyen kuralların personel tarafından bilinmesi sağlanmalıdır.   Standart: 2. Misyon, organizasyon yapısı ve görevler İdarelerin misyonu ile birimlerin ve personelin görev tanımları yazılı olarak belirlenmeli, personele duyurulmalı ve idarede uygun bir organizasyon yapısı oluşturulmalıdır.</vt:lpstr>
      <vt:lpstr>1. Kontrol Ortamı Standartları</vt:lpstr>
      <vt:lpstr>2.Risk Değerlendirmesi</vt:lpstr>
      <vt:lpstr>PowerPoint Sunusu</vt:lpstr>
      <vt:lpstr>3.Kontrol Faaliyetleri</vt:lpstr>
      <vt:lpstr>3.Kontrol Faaliyetleri Standartları</vt:lpstr>
      <vt:lpstr>3.Kontrol Faaliyetleri Standartları</vt:lpstr>
      <vt:lpstr>3.Kontrol Faaliyetleri Standartları</vt:lpstr>
      <vt:lpstr>4.Bilgi ve İletişim Standartları</vt:lpstr>
      <vt:lpstr>4.Bilgi ve İletişim Standartları</vt:lpstr>
      <vt:lpstr>4.Bilgi ve İletişim Standartları</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mustafademir</dc:creator>
  <cp:lastModifiedBy>Technopc</cp:lastModifiedBy>
  <cp:revision>962</cp:revision>
  <dcterms:created xsi:type="dcterms:W3CDTF">2008-03-10T09:59:07Z</dcterms:created>
  <dcterms:modified xsi:type="dcterms:W3CDTF">2024-10-03T11:41:30Z</dcterms:modified>
</cp:coreProperties>
</file>